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8"/>
    <p:sldMasterId id="2147483742" r:id="rId19"/>
  </p:sldMasterIdLst>
  <p:notesMasterIdLst>
    <p:notesMasterId r:id="rId49"/>
  </p:notesMasterIdLst>
  <p:sldIdLst>
    <p:sldId id="2390" r:id="rId20"/>
    <p:sldId id="2432" r:id="rId21"/>
    <p:sldId id="2436" r:id="rId22"/>
    <p:sldId id="2437" r:id="rId23"/>
    <p:sldId id="2438" r:id="rId24"/>
    <p:sldId id="2439" r:id="rId25"/>
    <p:sldId id="2440" r:id="rId26"/>
    <p:sldId id="2441" r:id="rId27"/>
    <p:sldId id="2459" r:id="rId28"/>
    <p:sldId id="2460" r:id="rId29"/>
    <p:sldId id="2461" r:id="rId30"/>
    <p:sldId id="2462" r:id="rId31"/>
    <p:sldId id="2463" r:id="rId32"/>
    <p:sldId id="2464" r:id="rId33"/>
    <p:sldId id="2465" r:id="rId34"/>
    <p:sldId id="2466" r:id="rId35"/>
    <p:sldId id="2467" r:id="rId36"/>
    <p:sldId id="2468" r:id="rId37"/>
    <p:sldId id="2469" r:id="rId38"/>
    <p:sldId id="2453" r:id="rId39"/>
    <p:sldId id="2454" r:id="rId40"/>
    <p:sldId id="2455" r:id="rId41"/>
    <p:sldId id="2456" r:id="rId42"/>
    <p:sldId id="2457" r:id="rId43"/>
    <p:sldId id="2458" r:id="rId44"/>
    <p:sldId id="2399" r:id="rId45"/>
    <p:sldId id="2433" r:id="rId46"/>
    <p:sldId id="2431" r:id="rId47"/>
    <p:sldId id="2434" r:id="rId48"/>
  </p:sldIdLst>
  <p:sldSz cx="12192000" cy="6858000"/>
  <p:notesSz cx="6858000" cy="9144000"/>
  <p:custDataLst>
    <p:custData r:id="rId6"/>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Villano, Chris" initials="VC" lastIdx="70" clrIdx="0">
    <p:extLst>
      <p:ext uri="{19B8F6BF-5375-455C-9EA6-DF929625EA0E}">
        <p15:presenceInfo xmlns:p15="http://schemas.microsoft.com/office/powerpoint/2012/main" userId="S::cvillano@himss.org::8a6140e9-0020-4fcb-84f3-9c920b9e87a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40" autoAdjust="0"/>
    <p:restoredTop sz="94660"/>
  </p:normalViewPr>
  <p:slideViewPr>
    <p:cSldViewPr snapToGrid="0">
      <p:cViewPr varScale="1">
        <p:scale>
          <a:sx n="47" d="100"/>
          <a:sy n="47" d="100"/>
        </p:scale>
        <p:origin x="139" y="53"/>
      </p:cViewPr>
      <p:guideLst/>
    </p:cSldViewPr>
  </p:slideViewPr>
  <p:outlineViewPr>
    <p:cViewPr>
      <p:scale>
        <a:sx n="33" d="100"/>
        <a:sy n="33" d="100"/>
      </p:scale>
      <p:origin x="0" y="-7565"/>
    </p:cViewPr>
  </p:outlineViewPr>
  <p:notesTextViewPr>
    <p:cViewPr>
      <p:scale>
        <a:sx n="3" d="2"/>
        <a:sy n="3" d="2"/>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1.xml"/><Relationship Id="rId26" Type="http://schemas.openxmlformats.org/officeDocument/2006/relationships/slide" Target="slides/slide7.xml"/><Relationship Id="rId39" Type="http://schemas.openxmlformats.org/officeDocument/2006/relationships/slide" Target="slides/slide20.xml"/><Relationship Id="rId3" Type="http://schemas.openxmlformats.org/officeDocument/2006/relationships/customXml" Target="../customXml/item3.xml"/><Relationship Id="rId21" Type="http://schemas.openxmlformats.org/officeDocument/2006/relationships/slide" Target="slides/slide2.xml"/><Relationship Id="rId34" Type="http://schemas.openxmlformats.org/officeDocument/2006/relationships/slide" Target="slides/slide15.xml"/><Relationship Id="rId42" Type="http://schemas.openxmlformats.org/officeDocument/2006/relationships/slide" Target="slides/slide23.xml"/><Relationship Id="rId47" Type="http://schemas.openxmlformats.org/officeDocument/2006/relationships/slide" Target="slides/slide28.xml"/><Relationship Id="rId50" Type="http://schemas.openxmlformats.org/officeDocument/2006/relationships/commentAuthors" Target="commentAuthor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6.xml"/><Relationship Id="rId33" Type="http://schemas.openxmlformats.org/officeDocument/2006/relationships/slide" Target="slides/slide14.xml"/><Relationship Id="rId38" Type="http://schemas.openxmlformats.org/officeDocument/2006/relationships/slide" Target="slides/slide19.xml"/><Relationship Id="rId46" Type="http://schemas.openxmlformats.org/officeDocument/2006/relationships/slide" Target="slides/slide27.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1.xml"/><Relationship Id="rId29" Type="http://schemas.openxmlformats.org/officeDocument/2006/relationships/slide" Target="slides/slide10.xml"/><Relationship Id="rId41" Type="http://schemas.openxmlformats.org/officeDocument/2006/relationships/slide" Target="slides/slide22.xml"/><Relationship Id="rId54"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5.xml"/><Relationship Id="rId32" Type="http://schemas.openxmlformats.org/officeDocument/2006/relationships/slide" Target="slides/slide13.xml"/><Relationship Id="rId37" Type="http://schemas.openxmlformats.org/officeDocument/2006/relationships/slide" Target="slides/slide18.xml"/><Relationship Id="rId40" Type="http://schemas.openxmlformats.org/officeDocument/2006/relationships/slide" Target="slides/slide21.xml"/><Relationship Id="rId45" Type="http://schemas.openxmlformats.org/officeDocument/2006/relationships/slide" Target="slides/slide26.xml"/><Relationship Id="rId53" Type="http://schemas.openxmlformats.org/officeDocument/2006/relationships/theme" Target="theme/theme1.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4.xml"/><Relationship Id="rId28" Type="http://schemas.openxmlformats.org/officeDocument/2006/relationships/slide" Target="slides/slide9.xml"/><Relationship Id="rId36" Type="http://schemas.openxmlformats.org/officeDocument/2006/relationships/slide" Target="slides/slide17.xml"/><Relationship Id="rId49" Type="http://schemas.openxmlformats.org/officeDocument/2006/relationships/notesMaster" Target="notesMasters/notesMaster1.xml"/><Relationship Id="rId10" Type="http://schemas.openxmlformats.org/officeDocument/2006/relationships/customXml" Target="../customXml/item10.xml"/><Relationship Id="rId19" Type="http://schemas.openxmlformats.org/officeDocument/2006/relationships/slideMaster" Target="slideMasters/slideMaster2.xml"/><Relationship Id="rId31" Type="http://schemas.openxmlformats.org/officeDocument/2006/relationships/slide" Target="slides/slide12.xml"/><Relationship Id="rId44" Type="http://schemas.openxmlformats.org/officeDocument/2006/relationships/slide" Target="slides/slide25.xml"/><Relationship Id="rId52" Type="http://schemas.openxmlformats.org/officeDocument/2006/relationships/viewProps" Target="viewProps.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3.xml"/><Relationship Id="rId27" Type="http://schemas.openxmlformats.org/officeDocument/2006/relationships/slide" Target="slides/slide8.xml"/><Relationship Id="rId30" Type="http://schemas.openxmlformats.org/officeDocument/2006/relationships/slide" Target="slides/slide11.xml"/><Relationship Id="rId35" Type="http://schemas.openxmlformats.org/officeDocument/2006/relationships/slide" Target="slides/slide16.xml"/><Relationship Id="rId43" Type="http://schemas.openxmlformats.org/officeDocument/2006/relationships/slide" Target="slides/slide24.xml"/><Relationship Id="rId48" Type="http://schemas.openxmlformats.org/officeDocument/2006/relationships/slide" Target="slides/slide29.xml"/><Relationship Id="rId8" Type="http://schemas.openxmlformats.org/officeDocument/2006/relationships/customXml" Target="../customXml/item8.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9430989913579899"/>
        </c:manualLayout>
      </c:layout>
      <c:barChart>
        <c:barDir val="col"/>
        <c:grouping val="clustered"/>
        <c:varyColors val="0"/>
        <c:ser>
          <c:idx val="0"/>
          <c:order val="0"/>
          <c:tx>
            <c:strRef>
              <c:f>Sheet1!$B$1</c:f>
              <c:strCache>
                <c:ptCount val="1"/>
                <c:pt idx="0">
                  <c:v>Under 65</c:v>
                </c:pt>
              </c:strCache>
            </c:strRef>
          </c:tx>
          <c:spPr>
            <a:solidFill>
              <a:schemeClr val="accent3"/>
            </a:solidFill>
            <a:ln>
              <a:noFill/>
            </a:ln>
            <a:effectLst/>
          </c:spPr>
          <c:invertIfNegative val="0"/>
          <c:cat>
            <c:strRef>
              <c:f>Sheet1!$A$2:$A$12</c:f>
              <c:strCache>
                <c:ptCount val="11"/>
                <c:pt idx="0">
                  <c:v>Fitness tracker/watch</c:v>
                </c:pt>
                <c:pt idx="1">
                  <c:v>Pedometer</c:v>
                </c:pt>
                <c:pt idx="2">
                  <c:v>Wireless CPAP</c:v>
                </c:pt>
                <c:pt idx="3">
                  <c:v>Connected blood pressure cuff</c:v>
                </c:pt>
                <c:pt idx="4">
                  <c:v>WI-FI weight scale</c:v>
                </c:pt>
                <c:pt idx="5">
                  <c:v>Smart sleep product</c:v>
                </c:pt>
                <c:pt idx="6">
                  <c:v>Wireless cardiac monitoring</c:v>
                </c:pt>
                <c:pt idx="7">
                  <c:v>Smart thermometer</c:v>
                </c:pt>
                <c:pt idx="8">
                  <c:v>Connected glucometer</c:v>
                </c:pt>
                <c:pt idx="9">
                  <c:v>Automatic insulin pump</c:v>
                </c:pt>
                <c:pt idx="10">
                  <c:v>Smart pill box</c:v>
                </c:pt>
              </c:strCache>
            </c:strRef>
          </c:cat>
          <c:val>
            <c:numRef>
              <c:f>Sheet1!$B$2:$B$12</c:f>
              <c:numCache>
                <c:formatCode>0%</c:formatCode>
                <c:ptCount val="11"/>
                <c:pt idx="0">
                  <c:v>0.24</c:v>
                </c:pt>
                <c:pt idx="1">
                  <c:v>0.09</c:v>
                </c:pt>
                <c:pt idx="2">
                  <c:v>4.944524843222E-2</c:v>
                </c:pt>
                <c:pt idx="3">
                  <c:v>4.8239266763149997E-2</c:v>
                </c:pt>
                <c:pt idx="4">
                  <c:v>5.5233960443800002E-2</c:v>
                </c:pt>
                <c:pt idx="5">
                  <c:v>0.06</c:v>
                </c:pt>
                <c:pt idx="6">
                  <c:v>2.1225277375780002E-2</c:v>
                </c:pt>
                <c:pt idx="7">
                  <c:v>3.4008683068019997E-2</c:v>
                </c:pt>
                <c:pt idx="8">
                  <c:v>2.7496382054989998E-2</c:v>
                </c:pt>
                <c:pt idx="9">
                  <c:v>1.8089725036180001E-2</c:v>
                </c:pt>
                <c:pt idx="10">
                  <c:v>2.0501688374340001E-2</c:v>
                </c:pt>
              </c:numCache>
            </c:numRef>
          </c:val>
          <c:extLst>
            <c:ext xmlns:c16="http://schemas.microsoft.com/office/drawing/2014/chart" uri="{C3380CC4-5D6E-409C-BE32-E72D297353CC}">
              <c16:uniqueId val="{00000000-7DEC-ED4E-B5A9-64A3E4882FC8}"/>
            </c:ext>
          </c:extLst>
        </c:ser>
        <c:ser>
          <c:idx val="1"/>
          <c:order val="1"/>
          <c:tx>
            <c:strRef>
              <c:f>Sheet1!$C$1</c:f>
              <c:strCache>
                <c:ptCount val="1"/>
                <c:pt idx="0">
                  <c:v>65-74</c:v>
                </c:pt>
              </c:strCache>
            </c:strRef>
          </c:tx>
          <c:spPr>
            <a:solidFill>
              <a:schemeClr val="accent2"/>
            </a:solidFill>
            <a:ln>
              <a:noFill/>
            </a:ln>
            <a:effectLst/>
          </c:spPr>
          <c:invertIfNegative val="0"/>
          <c:cat>
            <c:strRef>
              <c:f>Sheet1!$A$2:$A$12</c:f>
              <c:strCache>
                <c:ptCount val="11"/>
                <c:pt idx="0">
                  <c:v>Fitness tracker/watch</c:v>
                </c:pt>
                <c:pt idx="1">
                  <c:v>Pedometer</c:v>
                </c:pt>
                <c:pt idx="2">
                  <c:v>Wireless CPAP</c:v>
                </c:pt>
                <c:pt idx="3">
                  <c:v>Connected blood pressure cuff</c:v>
                </c:pt>
                <c:pt idx="4">
                  <c:v>WI-FI weight scale</c:v>
                </c:pt>
                <c:pt idx="5">
                  <c:v>Smart sleep product</c:v>
                </c:pt>
                <c:pt idx="6">
                  <c:v>Wireless cardiac monitoring</c:v>
                </c:pt>
                <c:pt idx="7">
                  <c:v>Smart thermometer</c:v>
                </c:pt>
                <c:pt idx="8">
                  <c:v>Connected glucometer</c:v>
                </c:pt>
                <c:pt idx="9">
                  <c:v>Automatic insulin pump</c:v>
                </c:pt>
                <c:pt idx="10">
                  <c:v>Smart pill box</c:v>
                </c:pt>
              </c:strCache>
            </c:strRef>
          </c:cat>
          <c:val>
            <c:numRef>
              <c:f>Sheet1!$C$2:$C$12</c:f>
              <c:numCache>
                <c:formatCode>0%</c:formatCode>
                <c:ptCount val="11"/>
                <c:pt idx="0">
                  <c:v>0.17</c:v>
                </c:pt>
                <c:pt idx="1">
                  <c:v>0.09</c:v>
                </c:pt>
                <c:pt idx="2">
                  <c:v>6.0060060060059997E-2</c:v>
                </c:pt>
                <c:pt idx="3">
                  <c:v>3.6036036036039998E-2</c:v>
                </c:pt>
                <c:pt idx="4">
                  <c:v>1.6516516516519999E-2</c:v>
                </c:pt>
                <c:pt idx="5">
                  <c:v>0.02</c:v>
                </c:pt>
                <c:pt idx="6">
                  <c:v>1.351351351351E-2</c:v>
                </c:pt>
                <c:pt idx="7">
                  <c:v>1.051051051051E-2</c:v>
                </c:pt>
                <c:pt idx="8">
                  <c:v>7.5075075075080001E-3</c:v>
                </c:pt>
                <c:pt idx="9" formatCode="0.0%">
                  <c:v>1.501501501502E-3</c:v>
                </c:pt>
                <c:pt idx="10" formatCode="0.0%">
                  <c:v>3.0030030030029999E-3</c:v>
                </c:pt>
              </c:numCache>
            </c:numRef>
          </c:val>
          <c:extLst>
            <c:ext xmlns:c16="http://schemas.microsoft.com/office/drawing/2014/chart" uri="{C3380CC4-5D6E-409C-BE32-E72D297353CC}">
              <c16:uniqueId val="{00000001-7DEC-ED4E-B5A9-64A3E4882FC8}"/>
            </c:ext>
          </c:extLst>
        </c:ser>
        <c:ser>
          <c:idx val="2"/>
          <c:order val="2"/>
          <c:tx>
            <c:strRef>
              <c:f>Sheet1!$D$1</c:f>
              <c:strCache>
                <c:ptCount val="1"/>
                <c:pt idx="0">
                  <c:v>75 and older</c:v>
                </c:pt>
              </c:strCache>
            </c:strRef>
          </c:tx>
          <c:spPr>
            <a:solidFill>
              <a:schemeClr val="accent1"/>
            </a:solidFill>
            <a:ln w="25400">
              <a:noFill/>
              <a:headEnd w="lg" len="lg"/>
              <a:tailEnd w="lg" len="lg"/>
            </a:ln>
            <a:effectLst/>
          </c:spPr>
          <c:invertIfNegative val="0"/>
          <c:cat>
            <c:strRef>
              <c:f>Sheet1!$A$2:$A$12</c:f>
              <c:strCache>
                <c:ptCount val="11"/>
                <c:pt idx="0">
                  <c:v>Fitness tracker/watch</c:v>
                </c:pt>
                <c:pt idx="1">
                  <c:v>Pedometer</c:v>
                </c:pt>
                <c:pt idx="2">
                  <c:v>Wireless CPAP</c:v>
                </c:pt>
                <c:pt idx="3">
                  <c:v>Connected blood pressure cuff</c:v>
                </c:pt>
                <c:pt idx="4">
                  <c:v>WI-FI weight scale</c:v>
                </c:pt>
                <c:pt idx="5">
                  <c:v>Smart sleep product</c:v>
                </c:pt>
                <c:pt idx="6">
                  <c:v>Wireless cardiac monitoring</c:v>
                </c:pt>
                <c:pt idx="7">
                  <c:v>Smart thermometer</c:v>
                </c:pt>
                <c:pt idx="8">
                  <c:v>Connected glucometer</c:v>
                </c:pt>
                <c:pt idx="9">
                  <c:v>Automatic insulin pump</c:v>
                </c:pt>
                <c:pt idx="10">
                  <c:v>Smart pill box</c:v>
                </c:pt>
              </c:strCache>
            </c:strRef>
          </c:cat>
          <c:val>
            <c:numRef>
              <c:f>Sheet1!$D$2:$D$12</c:f>
              <c:numCache>
                <c:formatCode>0%</c:formatCode>
                <c:ptCount val="11"/>
                <c:pt idx="0">
                  <c:v>0.12</c:v>
                </c:pt>
                <c:pt idx="1">
                  <c:v>7.0000000000000007E-2</c:v>
                </c:pt>
                <c:pt idx="2">
                  <c:v>3.809523809524E-2</c:v>
                </c:pt>
                <c:pt idx="3">
                  <c:v>4.2857142857139999E-2</c:v>
                </c:pt>
                <c:pt idx="4">
                  <c:v>1.904761904762E-2</c:v>
                </c:pt>
                <c:pt idx="5">
                  <c:v>5.0000000000000001E-3</c:v>
                </c:pt>
                <c:pt idx="6">
                  <c:v>2.3809523809519999E-2</c:v>
                </c:pt>
                <c:pt idx="7" formatCode="0.0%">
                  <c:v>4.761904761905E-3</c:v>
                </c:pt>
                <c:pt idx="8" formatCode="0.0%">
                  <c:v>4.761904761905E-3</c:v>
                </c:pt>
                <c:pt idx="9">
                  <c:v>9.52380952381E-3</c:v>
                </c:pt>
                <c:pt idx="10">
                  <c:v>0</c:v>
                </c:pt>
              </c:numCache>
            </c:numRef>
          </c:val>
          <c:extLst>
            <c:ext xmlns:c16="http://schemas.microsoft.com/office/drawing/2014/chart" uri="{C3380CC4-5D6E-409C-BE32-E72D297353CC}">
              <c16:uniqueId val="{00000002-7DEC-ED4E-B5A9-64A3E4882FC8}"/>
            </c:ext>
          </c:extLst>
        </c:ser>
        <c:dLbls>
          <c:showLegendKey val="0"/>
          <c:showVal val="0"/>
          <c:showCatName val="0"/>
          <c:showSerName val="0"/>
          <c:showPercent val="0"/>
          <c:showBubbleSize val="0"/>
        </c:dLbls>
        <c:gapWidth val="150"/>
        <c:axId val="740230368"/>
        <c:axId val="740230760"/>
        <c:extLst>
          <c:ext xmlns:c15="http://schemas.microsoft.com/office/drawing/2012/chart" uri="{02D57815-91ED-43cb-92C2-25804820EDAC}">
            <c15:filteredBarSeries>
              <c15:ser>
                <c:idx val="3"/>
                <c:order val="3"/>
                <c:tx>
                  <c:strRef>
                    <c:extLst>
                      <c:ext uri="{02D57815-91ED-43cb-92C2-25804820EDAC}">
                        <c15:formulaRef>
                          <c15:sqref>Sheet1!$E$1</c15:sqref>
                        </c15:formulaRef>
                      </c:ext>
                    </c:extLst>
                    <c:strCache>
                      <c:ptCount val="1"/>
                      <c:pt idx="0">
                        <c:v>sum</c:v>
                      </c:pt>
                    </c:strCache>
                  </c:strRef>
                </c:tx>
                <c:spPr>
                  <a:solidFill>
                    <a:schemeClr val="accent4"/>
                  </a:solidFill>
                  <a:ln>
                    <a:noFill/>
                  </a:ln>
                  <a:effectLst/>
                </c:spPr>
                <c:invertIfNegative val="0"/>
                <c:cat>
                  <c:strRef>
                    <c:extLst>
                      <c:ext uri="{02D57815-91ED-43cb-92C2-25804820EDAC}">
                        <c15:formulaRef>
                          <c15:sqref>Sheet1!$A$2:$A$12</c15:sqref>
                        </c15:formulaRef>
                      </c:ext>
                    </c:extLst>
                    <c:strCache>
                      <c:ptCount val="11"/>
                      <c:pt idx="0">
                        <c:v>Fitness tracker/watch</c:v>
                      </c:pt>
                      <c:pt idx="1">
                        <c:v>Pedometer</c:v>
                      </c:pt>
                      <c:pt idx="2">
                        <c:v>Wireless CPAP</c:v>
                      </c:pt>
                      <c:pt idx="3">
                        <c:v>Connected blood pressure cuff</c:v>
                      </c:pt>
                      <c:pt idx="4">
                        <c:v>WI-FI weight scale</c:v>
                      </c:pt>
                      <c:pt idx="5">
                        <c:v>Smart sleep product</c:v>
                      </c:pt>
                      <c:pt idx="6">
                        <c:v>Wireless cardiac monitoring</c:v>
                      </c:pt>
                      <c:pt idx="7">
                        <c:v>Smart thermometer</c:v>
                      </c:pt>
                      <c:pt idx="8">
                        <c:v>Connected glucometer</c:v>
                      </c:pt>
                      <c:pt idx="9">
                        <c:v>Automatic insulin pump</c:v>
                      </c:pt>
                      <c:pt idx="10">
                        <c:v>Smart pill box</c:v>
                      </c:pt>
                    </c:strCache>
                  </c:strRef>
                </c:cat>
                <c:val>
                  <c:numRef>
                    <c:extLst>
                      <c:ext uri="{02D57815-91ED-43cb-92C2-25804820EDAC}">
                        <c15:formulaRef>
                          <c15:sqref>Sheet1!$E$2:$E$12</c15:sqref>
                        </c15:formulaRef>
                      </c:ext>
                    </c:extLst>
                    <c:numCache>
                      <c:formatCode>0%</c:formatCode>
                      <c:ptCount val="11"/>
                      <c:pt idx="0">
                        <c:v>0.53</c:v>
                      </c:pt>
                      <c:pt idx="1">
                        <c:v>0.25</c:v>
                      </c:pt>
                      <c:pt idx="2">
                        <c:v>0.14760054658751998</c:v>
                      </c:pt>
                      <c:pt idx="3">
                        <c:v>0.12713244565632997</c:v>
                      </c:pt>
                      <c:pt idx="4">
                        <c:v>9.0798096007940005E-2</c:v>
                      </c:pt>
                      <c:pt idx="5">
                        <c:v>8.5000000000000006E-2</c:v>
                      </c:pt>
                      <c:pt idx="6">
                        <c:v>5.854831469881E-2</c:v>
                      </c:pt>
                      <c:pt idx="7">
                        <c:v>4.9281098340435002E-2</c:v>
                      </c:pt>
                      <c:pt idx="8">
                        <c:v>3.9765794324402998E-2</c:v>
                      </c:pt>
                      <c:pt idx="9">
                        <c:v>2.9115036061491999E-2</c:v>
                      </c:pt>
                      <c:pt idx="10">
                        <c:v>2.3504691377343002E-2</c:v>
                      </c:pt>
                    </c:numCache>
                  </c:numRef>
                </c:val>
                <c:extLst>
                  <c:ext xmlns:c16="http://schemas.microsoft.com/office/drawing/2014/chart" uri="{C3380CC4-5D6E-409C-BE32-E72D297353CC}">
                    <c16:uniqueId val="{00000000-8A88-4155-9384-7A97905B4ADE}"/>
                  </c:ext>
                </c:extLst>
              </c15:ser>
            </c15:filteredBarSeries>
          </c:ext>
        </c:extLst>
      </c:barChart>
      <c:catAx>
        <c:axId val="7402303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noProof="0">
                <a:solidFill>
                  <a:srgbClr val="1E22AA"/>
                </a:solidFill>
                <a:latin typeface="Prometo Medium" panose="020B0604030203060203" pitchFamily="34" charset="77"/>
                <a:ea typeface="+mn-ea"/>
                <a:cs typeface="+mn-cs"/>
              </a:defRPr>
            </a:pPr>
            <a:endParaRPr lang="en-US"/>
          </a:p>
        </c:txPr>
        <c:crossAx val="740230760"/>
        <c:crosses val="autoZero"/>
        <c:auto val="1"/>
        <c:lblAlgn val="ctr"/>
        <c:lblOffset val="100"/>
        <c:noMultiLvlLbl val="0"/>
      </c:catAx>
      <c:valAx>
        <c:axId val="7402307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noProof="0">
                <a:solidFill>
                  <a:srgbClr val="1E22AA"/>
                </a:solidFill>
                <a:latin typeface="Prometo Medium" panose="020B0604030203060203" pitchFamily="34" charset="77"/>
                <a:ea typeface="+mn-ea"/>
                <a:cs typeface="+mn-cs"/>
              </a:defRPr>
            </a:pPr>
            <a:endParaRPr lang="en-US"/>
          </a:p>
        </c:txPr>
        <c:crossAx val="740230368"/>
        <c:crosses val="autoZero"/>
        <c:crossBetween val="between"/>
      </c:valAx>
      <c:spPr>
        <a:noFill/>
        <a:ln>
          <a:noFill/>
        </a:ln>
        <a:effectLst/>
      </c:spPr>
    </c:plotArea>
    <c:legend>
      <c:legendPos val="b"/>
      <c:layout>
        <c:manualLayout>
          <c:xMode val="edge"/>
          <c:yMode val="edge"/>
          <c:x val="0.254455245797505"/>
          <c:y val="2.1243812687281701E-2"/>
          <c:w val="0.57136983431366806"/>
          <c:h val="6.8462969619185104E-2"/>
        </c:manualLayout>
      </c:layout>
      <c:overlay val="0"/>
      <c:spPr>
        <a:noFill/>
        <a:ln>
          <a:noFill/>
        </a:ln>
        <a:effectLst/>
      </c:spPr>
      <c:txPr>
        <a:bodyPr rot="0" spcFirstLastPara="1" vertOverflow="ellipsis" vert="horz" wrap="square" anchor="ctr" anchorCtr="1"/>
        <a:lstStyle/>
        <a:p>
          <a:pPr>
            <a:defRPr lang="en-US" sz="1200" b="0" i="0" u="none" strike="noStrike" kern="1200" baseline="0" noProof="0">
              <a:solidFill>
                <a:srgbClr val="1E22AA"/>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lang="en-US" sz="1200" noProof="0">
          <a:latin typeface="+mn-lt"/>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494539672259505"/>
        </c:manualLayout>
      </c:layout>
      <c:barChart>
        <c:barDir val="col"/>
        <c:grouping val="clustered"/>
        <c:varyColors val="0"/>
        <c:ser>
          <c:idx val="0"/>
          <c:order val="0"/>
          <c:tx>
            <c:strRef>
              <c:f>Sheet1!$B$1</c:f>
              <c:strCache>
                <c:ptCount val="1"/>
                <c:pt idx="0">
                  <c:v>% Rating “High Appeal” (Rating 6-7 on a 7-pt. Scale)
</c:v>
                </c:pt>
              </c:strCache>
            </c:strRef>
          </c:tx>
          <c:spPr>
            <a:solidFill>
              <a:schemeClr val="accent1"/>
            </a:solidFill>
            <a:ln>
              <a:noFill/>
            </a:ln>
            <a:effectLst/>
          </c:spPr>
          <c:invertIfNegative val="0"/>
          <c:cat>
            <c:strRef>
              <c:f>Sheet1!$A$2:$A$5</c:f>
              <c:strCache>
                <c:ptCount val="3"/>
                <c:pt idx="0">
                  <c:v>Telehealth service from local doctors' practice</c:v>
                </c:pt>
                <c:pt idx="1">
                  <c:v>Telehealth service from local hospital system</c:v>
                </c:pt>
                <c:pt idx="2">
                  <c:v>Service from telehealth company with access to doctors nationwide</c:v>
                </c:pt>
              </c:strCache>
              <c:extLst/>
            </c:strRef>
          </c:cat>
          <c:val>
            <c:numRef>
              <c:f>Sheet1!$B$2:$B$5</c:f>
              <c:numCache>
                <c:formatCode>0%</c:formatCode>
                <c:ptCount val="3"/>
                <c:pt idx="0">
                  <c:v>0.35</c:v>
                </c:pt>
                <c:pt idx="1">
                  <c:v>0.32</c:v>
                </c:pt>
                <c:pt idx="2">
                  <c:v>0.19</c:v>
                </c:pt>
              </c:numCache>
              <c:extLst/>
            </c:numRef>
          </c:val>
          <c:extLst>
            <c:ext xmlns:c16="http://schemas.microsoft.com/office/drawing/2014/chart" uri="{C3380CC4-5D6E-409C-BE32-E72D297353CC}">
              <c16:uniqueId val="{00000000-7DEC-ED4E-B5A9-64A3E4882FC8}"/>
            </c:ext>
          </c:extLst>
        </c:ser>
        <c:dLbls>
          <c:showLegendKey val="0"/>
          <c:showVal val="0"/>
          <c:showCatName val="0"/>
          <c:showSerName val="0"/>
          <c:showPercent val="0"/>
          <c:showBubbleSize val="0"/>
        </c:dLbls>
        <c:gapWidth val="150"/>
        <c:axId val="743029896"/>
        <c:axId val="743029504"/>
        <c:extLst/>
      </c:barChart>
      <c:catAx>
        <c:axId val="7430298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noProof="0">
                <a:solidFill>
                  <a:srgbClr val="1E22AA"/>
                </a:solidFill>
                <a:latin typeface="Prometo Medium" panose="020B0604030203060203" pitchFamily="34" charset="77"/>
                <a:ea typeface="+mn-ea"/>
                <a:cs typeface="+mn-cs"/>
              </a:defRPr>
            </a:pPr>
            <a:endParaRPr lang="en-US"/>
          </a:p>
        </c:txPr>
        <c:crossAx val="743029504"/>
        <c:crosses val="autoZero"/>
        <c:auto val="1"/>
        <c:lblAlgn val="ctr"/>
        <c:lblOffset val="100"/>
        <c:noMultiLvlLbl val="0"/>
      </c:catAx>
      <c:valAx>
        <c:axId val="7430295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noProof="0">
                <a:solidFill>
                  <a:srgbClr val="1E22AA"/>
                </a:solidFill>
                <a:latin typeface="Prometo Medium" panose="020B0604030203060203" pitchFamily="34" charset="77"/>
                <a:ea typeface="+mn-ea"/>
                <a:cs typeface="+mn-cs"/>
              </a:defRPr>
            </a:pPr>
            <a:endParaRPr lang="en-US"/>
          </a:p>
        </c:txPr>
        <c:crossAx val="743029896"/>
        <c:crosses val="autoZero"/>
        <c:crossBetween val="between"/>
      </c:valAx>
      <c:spPr>
        <a:noFill/>
        <a:ln>
          <a:noFill/>
        </a:ln>
        <a:effectLst/>
      </c:spPr>
    </c:plotArea>
    <c:legend>
      <c:legendPos val="b"/>
      <c:layout>
        <c:manualLayout>
          <c:xMode val="edge"/>
          <c:yMode val="edge"/>
          <c:x val="9.9616657249936069E-2"/>
          <c:y val="2.1243812687281701E-2"/>
          <c:w val="0.72620847775261299"/>
          <c:h val="0.11095803856127005"/>
        </c:manualLayout>
      </c:layout>
      <c:overlay val="0"/>
      <c:spPr>
        <a:noFill/>
        <a:ln>
          <a:noFill/>
        </a:ln>
        <a:effectLst/>
      </c:spPr>
      <c:txPr>
        <a:bodyPr rot="0" spcFirstLastPara="1" vertOverflow="ellipsis" vert="horz" wrap="square" anchor="ctr" anchorCtr="1"/>
        <a:lstStyle/>
        <a:p>
          <a:pPr>
            <a:defRPr lang="en-US" sz="1200" b="0" i="0" u="none" strike="noStrike" kern="1200" baseline="0" noProof="0">
              <a:solidFill>
                <a:srgbClr val="1E22AA"/>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lang="en-US" sz="1200" noProof="0">
          <a:latin typeface="+mn-lt"/>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082011230328273"/>
          <c:y val="0.11457997757758757"/>
          <c:w val="0.4504214036844853"/>
          <c:h val="0.72264003737192672"/>
        </c:manualLayout>
      </c:layout>
      <c:barChart>
        <c:barDir val="bar"/>
        <c:grouping val="clustered"/>
        <c:varyColors val="0"/>
        <c:ser>
          <c:idx val="0"/>
          <c:order val="0"/>
          <c:tx>
            <c:strRef>
              <c:f>Sheet1!$B$1</c:f>
              <c:strCache>
                <c:ptCount val="1"/>
                <c:pt idx="0">
                  <c:v>Seniors (Age 65+)</c:v>
                </c:pt>
              </c:strCache>
            </c:strRef>
          </c:tx>
          <c:spPr>
            <a:solidFill>
              <a:schemeClr val="accent1"/>
            </a:solidFill>
            <a:ln>
              <a:noFill/>
            </a:ln>
            <a:effectLst/>
          </c:spPr>
          <c:invertIfNegative val="0"/>
          <c:cat>
            <c:strRef>
              <c:f>Sheet1!$A$2:$A$16</c:f>
              <c:strCache>
                <c:ptCount val="14"/>
                <c:pt idx="0">
                  <c:v>Inside cameras, loved ones can check you're ok</c:v>
                </c:pt>
                <c:pt idx="1">
                  <c:v>Health devices detect potential health problems</c:v>
                </c:pt>
                <c:pt idx="2">
                  <c:v>Medication reminders</c:v>
                </c:pt>
                <c:pt idx="3">
                  <c:v>Smart display/tablet to video chat with loved ones</c:v>
                </c:pt>
                <c:pt idx="4">
                  <c:v>Notification of deviation from normal routine</c:v>
                </c:pt>
                <c:pt idx="5">
                  <c:v>Interact with the system using voice</c:v>
                </c:pt>
                <c:pt idx="6">
                  <c:v>Calendar tool, keep track of appointments, important dates</c:v>
                </c:pt>
                <c:pt idx="7">
                  <c:v>Alerts if stove left on</c:v>
                </c:pt>
                <c:pt idx="8">
                  <c:v>Professional monitoring service</c:v>
                </c:pt>
                <c:pt idx="9">
                  <c:v>Alerts if doors unlocked or garage door open</c:v>
                </c:pt>
                <c:pt idx="10">
                  <c:v>Outside cameras, see who's at door and deter intruders</c:v>
                </c:pt>
                <c:pt idx="11">
                  <c:v>PERS/panic button</c:v>
                </c:pt>
                <c:pt idx="12">
                  <c:v>Home security devices/services to deter intruders</c:v>
                </c:pt>
                <c:pt idx="13">
                  <c:v>Ability to detect fire, water, or gas leaks</c:v>
                </c:pt>
              </c:strCache>
              <c:extLst/>
            </c:strRef>
          </c:cat>
          <c:val>
            <c:numRef>
              <c:f>Sheet1!$B$2:$B$16</c:f>
              <c:numCache>
                <c:formatCode>0%</c:formatCode>
                <c:ptCount val="14"/>
                <c:pt idx="0">
                  <c:v>0.08</c:v>
                </c:pt>
                <c:pt idx="1">
                  <c:v>0.09</c:v>
                </c:pt>
                <c:pt idx="2">
                  <c:v>0.09</c:v>
                </c:pt>
                <c:pt idx="3">
                  <c:v>0.11</c:v>
                </c:pt>
                <c:pt idx="4">
                  <c:v>0.12</c:v>
                </c:pt>
                <c:pt idx="5">
                  <c:v>0.13</c:v>
                </c:pt>
                <c:pt idx="6">
                  <c:v>0.14000000000000001</c:v>
                </c:pt>
                <c:pt idx="7">
                  <c:v>0.19</c:v>
                </c:pt>
                <c:pt idx="8">
                  <c:v>0.19</c:v>
                </c:pt>
                <c:pt idx="9">
                  <c:v>0.2</c:v>
                </c:pt>
                <c:pt idx="10">
                  <c:v>0.21</c:v>
                </c:pt>
                <c:pt idx="11">
                  <c:v>0.21</c:v>
                </c:pt>
                <c:pt idx="12">
                  <c:v>0.27</c:v>
                </c:pt>
                <c:pt idx="13">
                  <c:v>0.38</c:v>
                </c:pt>
              </c:numCache>
              <c:extLst/>
            </c:numRef>
          </c:val>
          <c:extLst>
            <c:ext xmlns:c16="http://schemas.microsoft.com/office/drawing/2014/chart" uri="{C3380CC4-5D6E-409C-BE32-E72D297353CC}">
              <c16:uniqueId val="{00000000-7DEC-ED4E-B5A9-64A3E4882FC8}"/>
            </c:ext>
          </c:extLst>
        </c:ser>
        <c:ser>
          <c:idx val="1"/>
          <c:order val="1"/>
          <c:tx>
            <c:strRef>
              <c:f>Sheet1!$C$1</c:f>
              <c:strCache>
                <c:ptCount val="1"/>
                <c:pt idx="0">
                  <c:v>Caregivers</c:v>
                </c:pt>
              </c:strCache>
            </c:strRef>
          </c:tx>
          <c:spPr>
            <a:solidFill>
              <a:schemeClr val="accent2"/>
            </a:solidFill>
            <a:ln>
              <a:noFill/>
            </a:ln>
            <a:effectLst/>
          </c:spPr>
          <c:invertIfNegative val="0"/>
          <c:cat>
            <c:strRef>
              <c:f>Sheet1!$A$2:$A$16</c:f>
              <c:strCache>
                <c:ptCount val="14"/>
                <c:pt idx="0">
                  <c:v>Inside cameras, loved ones can check you're ok</c:v>
                </c:pt>
                <c:pt idx="1">
                  <c:v>Health devices detect potential health problems</c:v>
                </c:pt>
                <c:pt idx="2">
                  <c:v>Medication reminders</c:v>
                </c:pt>
                <c:pt idx="3">
                  <c:v>Smart display/tablet to video chat with loved ones</c:v>
                </c:pt>
                <c:pt idx="4">
                  <c:v>Notification of deviation from normal routine</c:v>
                </c:pt>
                <c:pt idx="5">
                  <c:v>Interact with the system using voice</c:v>
                </c:pt>
                <c:pt idx="6">
                  <c:v>Calendar tool, keep track of appointments, important dates</c:v>
                </c:pt>
                <c:pt idx="7">
                  <c:v>Alerts if stove left on</c:v>
                </c:pt>
                <c:pt idx="8">
                  <c:v>Professional monitoring service</c:v>
                </c:pt>
                <c:pt idx="9">
                  <c:v>Alerts if doors unlocked or garage door open</c:v>
                </c:pt>
                <c:pt idx="10">
                  <c:v>Outside cameras, see who's at door and deter intruders</c:v>
                </c:pt>
                <c:pt idx="11">
                  <c:v>PERS/panic button</c:v>
                </c:pt>
                <c:pt idx="12">
                  <c:v>Home security devices/services to deter intruders</c:v>
                </c:pt>
                <c:pt idx="13">
                  <c:v>Ability to detect fire, water, or gas leaks</c:v>
                </c:pt>
              </c:strCache>
              <c:extLst/>
            </c:strRef>
          </c:cat>
          <c:val>
            <c:numRef>
              <c:f>Sheet1!$C$2:$C$16</c:f>
              <c:numCache>
                <c:formatCode>0%</c:formatCode>
                <c:ptCount val="14"/>
                <c:pt idx="0">
                  <c:v>0.26</c:v>
                </c:pt>
                <c:pt idx="1">
                  <c:v>0.25</c:v>
                </c:pt>
                <c:pt idx="2">
                  <c:v>0.32</c:v>
                </c:pt>
                <c:pt idx="3">
                  <c:v>0.24</c:v>
                </c:pt>
                <c:pt idx="4">
                  <c:v>0.24</c:v>
                </c:pt>
                <c:pt idx="5">
                  <c:v>0.3</c:v>
                </c:pt>
                <c:pt idx="6">
                  <c:v>0.26</c:v>
                </c:pt>
                <c:pt idx="7">
                  <c:v>0.34</c:v>
                </c:pt>
                <c:pt idx="8">
                  <c:v>0.35</c:v>
                </c:pt>
                <c:pt idx="9">
                  <c:v>0.31</c:v>
                </c:pt>
                <c:pt idx="10">
                  <c:v>0.32</c:v>
                </c:pt>
                <c:pt idx="11">
                  <c:v>0.43</c:v>
                </c:pt>
                <c:pt idx="12">
                  <c:v>0.35</c:v>
                </c:pt>
                <c:pt idx="13">
                  <c:v>0.45</c:v>
                </c:pt>
              </c:numCache>
              <c:extLst/>
            </c:numRef>
          </c:val>
          <c:extLst>
            <c:ext xmlns:c16="http://schemas.microsoft.com/office/drawing/2014/chart" uri="{C3380CC4-5D6E-409C-BE32-E72D297353CC}">
              <c16:uniqueId val="{00000000-5CE5-4DD9-AA96-1B911FD73967}"/>
            </c:ext>
          </c:extLst>
        </c:ser>
        <c:dLbls>
          <c:showLegendKey val="0"/>
          <c:showVal val="0"/>
          <c:showCatName val="0"/>
          <c:showSerName val="0"/>
          <c:showPercent val="0"/>
          <c:showBubbleSize val="0"/>
        </c:dLbls>
        <c:gapWidth val="150"/>
        <c:axId val="792951344"/>
        <c:axId val="792961144"/>
      </c:barChart>
      <c:catAx>
        <c:axId val="7929513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noProof="0">
                <a:solidFill>
                  <a:srgbClr val="1E22AA"/>
                </a:solidFill>
                <a:latin typeface="Prometo Medium" panose="020B0604030203060203" pitchFamily="34" charset="77"/>
                <a:ea typeface="+mn-ea"/>
                <a:cs typeface="+mn-cs"/>
              </a:defRPr>
            </a:pPr>
            <a:endParaRPr lang="en-US"/>
          </a:p>
        </c:txPr>
        <c:crossAx val="792961144"/>
        <c:crosses val="autoZero"/>
        <c:auto val="1"/>
        <c:lblAlgn val="ctr"/>
        <c:lblOffset val="100"/>
        <c:noMultiLvlLbl val="0"/>
      </c:catAx>
      <c:valAx>
        <c:axId val="792961144"/>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noProof="0">
                <a:solidFill>
                  <a:srgbClr val="1E22AA"/>
                </a:solidFill>
                <a:latin typeface="Prometo Medium" panose="020B0604030203060203" pitchFamily="34" charset="77"/>
                <a:ea typeface="+mn-ea"/>
                <a:cs typeface="+mn-cs"/>
              </a:defRPr>
            </a:pPr>
            <a:endParaRPr lang="en-US"/>
          </a:p>
        </c:txPr>
        <c:crossAx val="792951344"/>
        <c:crosses val="autoZero"/>
        <c:crossBetween val="between"/>
      </c:valAx>
      <c:spPr>
        <a:noFill/>
        <a:ln>
          <a:noFill/>
        </a:ln>
        <a:effectLst/>
      </c:spPr>
    </c:plotArea>
    <c:legend>
      <c:legendPos val="b"/>
      <c:layout>
        <c:manualLayout>
          <c:xMode val="edge"/>
          <c:yMode val="edge"/>
          <c:x val="0.254455245797505"/>
          <c:y val="2.1243812687281701E-2"/>
          <c:w val="0.40862838694554249"/>
          <c:h val="4.7587304178000715E-2"/>
        </c:manualLayout>
      </c:layout>
      <c:overlay val="0"/>
      <c:spPr>
        <a:noFill/>
        <a:ln>
          <a:noFill/>
        </a:ln>
        <a:effectLst/>
      </c:spPr>
      <c:txPr>
        <a:bodyPr rot="0" spcFirstLastPara="1" vertOverflow="ellipsis" vert="horz" wrap="square" anchor="ctr" anchorCtr="1"/>
        <a:lstStyle/>
        <a:p>
          <a:pPr>
            <a:defRPr lang="en-US" sz="1200" b="0" i="0" u="none" strike="noStrike" kern="1200" baseline="0" noProof="0">
              <a:solidFill>
                <a:srgbClr val="1E22AA"/>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lang="en-US" sz="1200" noProof="0">
          <a:latin typeface="+mn-lt"/>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4347333664250798E-2"/>
          <c:y val="0.13582762736930701"/>
          <c:w val="0.91874796503659895"/>
          <c:h val="0.68958826375761484"/>
        </c:manualLayout>
      </c:layout>
      <c:barChart>
        <c:barDir val="bar"/>
        <c:grouping val="clustered"/>
        <c:varyColors val="0"/>
        <c:ser>
          <c:idx val="0"/>
          <c:order val="0"/>
          <c:tx>
            <c:strRef>
              <c:f>Sheet1!$B$1</c:f>
              <c:strCache>
                <c:ptCount val="1"/>
                <c:pt idx="0">
                  <c:v>% Rating “High Appeal” (Rating 6-7 on a 7-pt. Scale)</c:v>
                </c:pt>
              </c:strCache>
            </c:strRef>
          </c:tx>
          <c:spPr>
            <a:solidFill>
              <a:schemeClr val="accent1"/>
            </a:solidFill>
            <a:ln>
              <a:noFill/>
            </a:ln>
            <a:effectLst/>
          </c:spPr>
          <c:invertIfNegative val="0"/>
          <c:cat>
            <c:strRef>
              <c:f>Sheet1!$A$2:$A$7</c:f>
              <c:strCache>
                <c:ptCount val="5"/>
                <c:pt idx="0">
                  <c:v>Lights detect when you wake up at night and automatically turn on to light your way to the bathroom</c:v>
                </c:pt>
                <c:pt idx="1">
                  <c:v>Use smart speaker/display to access your health stats, control health devices with your voice</c:v>
                </c:pt>
                <c:pt idx="2">
                  <c:v>Smart thermostat optimizes home temperature for best sleep</c:v>
                </c:pt>
                <c:pt idx="3">
                  <c:v>Security system or smart door lock performs "all is well" check to ensure doors are locked and system is armed before bed</c:v>
                </c:pt>
                <c:pt idx="4">
                  <c:v>Connected health devices detect fall or emergency and contact help </c:v>
                </c:pt>
              </c:strCache>
            </c:strRef>
          </c:cat>
          <c:val>
            <c:numRef>
              <c:f>Sheet1!$B$2:$B$7</c:f>
              <c:numCache>
                <c:formatCode>0%</c:formatCode>
                <c:ptCount val="5"/>
                <c:pt idx="0">
                  <c:v>0.14000000000000001</c:v>
                </c:pt>
                <c:pt idx="1">
                  <c:v>0.15</c:v>
                </c:pt>
                <c:pt idx="2">
                  <c:v>0.16</c:v>
                </c:pt>
                <c:pt idx="3">
                  <c:v>0.21</c:v>
                </c:pt>
                <c:pt idx="4">
                  <c:v>0.31</c:v>
                </c:pt>
              </c:numCache>
            </c:numRef>
          </c:val>
          <c:extLst>
            <c:ext xmlns:c16="http://schemas.microsoft.com/office/drawing/2014/chart" uri="{C3380CC4-5D6E-409C-BE32-E72D297353CC}">
              <c16:uniqueId val="{00000000-7DEC-ED4E-B5A9-64A3E4882FC8}"/>
            </c:ext>
          </c:extLst>
        </c:ser>
        <c:dLbls>
          <c:showLegendKey val="0"/>
          <c:showVal val="0"/>
          <c:showCatName val="0"/>
          <c:showSerName val="0"/>
          <c:showPercent val="0"/>
          <c:showBubbleSize val="0"/>
        </c:dLbls>
        <c:gapWidth val="150"/>
        <c:axId val="740010200"/>
        <c:axId val="740010592"/>
      </c:barChart>
      <c:catAx>
        <c:axId val="74001020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en-US" sz="1000" b="0" i="0" u="none" strike="noStrike" kern="1200" baseline="0" noProof="0">
                <a:solidFill>
                  <a:srgbClr val="1E22AA"/>
                </a:solidFill>
                <a:latin typeface="Prometo Medium" panose="020B0604030203060203" pitchFamily="34" charset="77"/>
                <a:ea typeface="+mn-ea"/>
                <a:cs typeface="+mn-cs"/>
              </a:defRPr>
            </a:pPr>
            <a:endParaRPr lang="en-US"/>
          </a:p>
        </c:txPr>
        <c:crossAx val="740010592"/>
        <c:crosses val="autoZero"/>
        <c:auto val="1"/>
        <c:lblAlgn val="ctr"/>
        <c:lblOffset val="100"/>
        <c:noMultiLvlLbl val="0"/>
      </c:catAx>
      <c:valAx>
        <c:axId val="740010592"/>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lang="en-US" sz="1000" b="0" i="0" u="none" strike="noStrike" kern="1200" baseline="0" noProof="0">
                <a:solidFill>
                  <a:srgbClr val="1E22AA"/>
                </a:solidFill>
                <a:latin typeface="Prometo Medium" panose="020B0604030203060203" pitchFamily="34" charset="77"/>
                <a:ea typeface="+mn-ea"/>
                <a:cs typeface="+mn-cs"/>
              </a:defRPr>
            </a:pPr>
            <a:endParaRPr lang="en-US"/>
          </a:p>
        </c:txPr>
        <c:crossAx val="740010200"/>
        <c:crosses val="autoZero"/>
        <c:crossBetween val="between"/>
      </c:valAx>
      <c:spPr>
        <a:noFill/>
        <a:ln>
          <a:noFill/>
        </a:ln>
        <a:effectLst/>
      </c:spPr>
    </c:plotArea>
    <c:legend>
      <c:legendPos val="b"/>
      <c:layout>
        <c:manualLayout>
          <c:xMode val="edge"/>
          <c:yMode val="edge"/>
          <c:x val="0.254455245797505"/>
          <c:y val="2.1243812687281701E-2"/>
          <c:w val="0.74554469931111889"/>
          <c:h val="4.7587304178000715E-2"/>
        </c:manualLayout>
      </c:layout>
      <c:overlay val="0"/>
      <c:spPr>
        <a:noFill/>
        <a:ln>
          <a:noFill/>
        </a:ln>
        <a:effectLst/>
      </c:spPr>
      <c:txPr>
        <a:bodyPr rot="0" spcFirstLastPara="1" vertOverflow="ellipsis" vert="horz" wrap="square" anchor="ctr" anchorCtr="1"/>
        <a:lstStyle/>
        <a:p>
          <a:pPr>
            <a:defRPr lang="en-US" sz="1200" b="0" i="0" u="none" strike="noStrike" kern="1200" baseline="0" noProof="0">
              <a:solidFill>
                <a:srgbClr val="1E22AA"/>
              </a:solidFill>
              <a:latin typeface="Century Gothic" panose="020B0502020202020204" pitchFamily="34" charset="0"/>
              <a:ea typeface="+mn-ea"/>
              <a:cs typeface="+mn-cs"/>
            </a:defRPr>
          </a:pPr>
          <a:endParaRPr lang="en-US"/>
        </a:p>
      </c:txPr>
    </c:legend>
    <c:plotVisOnly val="1"/>
    <c:dispBlanksAs val="gap"/>
    <c:showDLblsOverMax val="0"/>
  </c:chart>
  <c:spPr>
    <a:noFill/>
    <a:ln>
      <a:noFill/>
    </a:ln>
    <a:effectLst/>
  </c:spPr>
  <c:txPr>
    <a:bodyPr/>
    <a:lstStyle/>
    <a:p>
      <a:pPr>
        <a:defRPr lang="en-US" sz="1200" noProof="0">
          <a:latin typeface="+mn-lt"/>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_rels/data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NULL"/><Relationship Id="rId1" Type="http://schemas.openxmlformats.org/officeDocument/2006/relationships/image" Target="../media/image28.png"/><Relationship Id="rId6" Type="http://schemas.openxmlformats.org/officeDocument/2006/relationships/image" Target="NULL"/><Relationship Id="rId5" Type="http://schemas.openxmlformats.org/officeDocument/2006/relationships/image" Target="../media/image30.png"/><Relationship Id="rId4" Type="http://schemas.openxmlformats.org/officeDocument/2006/relationships/image" Target="NULL"/></Relationships>
</file>

<file path=ppt/diagrams/_rels/drawing1.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image" Target="../media/image29.png"/><Relationship Id="rId7" Type="http://schemas.openxmlformats.org/officeDocument/2006/relationships/image" Target="../media/image31.png"/><Relationship Id="rId2" Type="http://schemas.openxmlformats.org/officeDocument/2006/relationships/image" Target="NULL"/><Relationship Id="rId1" Type="http://schemas.openxmlformats.org/officeDocument/2006/relationships/image" Target="../media/image28.png"/><Relationship Id="rId6" Type="http://schemas.openxmlformats.org/officeDocument/2006/relationships/image" Target="NULL"/><Relationship Id="rId5" Type="http://schemas.openxmlformats.org/officeDocument/2006/relationships/image" Target="../media/image30.png"/><Relationship Id="rId4" Type="http://schemas.openxmlformats.org/officeDocument/2006/relationships/image" Target="NULL"/></Relationships>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F6C17C-D7E3-40BA-B2E0-87951156588B}" type="doc">
      <dgm:prSet loTypeId="urn:microsoft.com/office/officeart/2018/2/layout/IconCircleList" loCatId="icon" qsTypeId="urn:microsoft.com/office/officeart/2005/8/quickstyle/simple1" qsCatId="simple" csTypeId="urn:microsoft.com/office/officeart/2005/8/colors/accent3_2" csCatId="accent3" phldr="1"/>
      <dgm:spPr/>
      <dgm:t>
        <a:bodyPr/>
        <a:lstStyle/>
        <a:p>
          <a:endParaRPr lang="en-US"/>
        </a:p>
      </dgm:t>
    </dgm:pt>
    <dgm:pt modelId="{D5EBABF0-9548-4CBB-B1F6-615CBB25B41C}">
      <dgm:prSet/>
      <dgm:spPr/>
      <dgm:t>
        <a:bodyPr/>
        <a:lstStyle/>
        <a:p>
          <a:pPr>
            <a:lnSpc>
              <a:spcPct val="100000"/>
            </a:lnSpc>
          </a:pPr>
          <a:r>
            <a:rPr lang="en-US"/>
            <a:t>Revisit your organization’s business strategies, culture and employee engagement programs</a:t>
          </a:r>
        </a:p>
      </dgm:t>
    </dgm:pt>
    <dgm:pt modelId="{3AFFC763-6833-4E08-B362-6C79EAF36D60}" type="parTrans" cxnId="{E670AC88-9D74-410D-B0C1-ABB8C377441A}">
      <dgm:prSet/>
      <dgm:spPr/>
      <dgm:t>
        <a:bodyPr/>
        <a:lstStyle/>
        <a:p>
          <a:endParaRPr lang="en-US"/>
        </a:p>
      </dgm:t>
    </dgm:pt>
    <dgm:pt modelId="{6E838BA5-FC3A-4AE8-A4A3-407B70668119}" type="sibTrans" cxnId="{E670AC88-9D74-410D-B0C1-ABB8C377441A}">
      <dgm:prSet phldrT="1"/>
      <dgm:spPr/>
      <dgm:t>
        <a:bodyPr/>
        <a:lstStyle/>
        <a:p>
          <a:pPr>
            <a:lnSpc>
              <a:spcPct val="100000"/>
            </a:lnSpc>
          </a:pPr>
          <a:endParaRPr lang="en-US"/>
        </a:p>
      </dgm:t>
    </dgm:pt>
    <dgm:pt modelId="{6E38435B-0F1D-472F-B3B6-2734DFF2DFE1}">
      <dgm:prSet/>
      <dgm:spPr/>
      <dgm:t>
        <a:bodyPr/>
        <a:lstStyle/>
        <a:p>
          <a:pPr>
            <a:lnSpc>
              <a:spcPct val="100000"/>
            </a:lnSpc>
          </a:pPr>
          <a:r>
            <a:rPr lang="en-US" dirty="0"/>
            <a:t>Solicit the participation of local organizations and community groups</a:t>
          </a:r>
        </a:p>
      </dgm:t>
    </dgm:pt>
    <dgm:pt modelId="{A9C234FF-5A72-42BE-A001-82F9301C4913}" type="parTrans" cxnId="{18FBC3C9-8F74-4754-8E81-FFEA11829C3D}">
      <dgm:prSet/>
      <dgm:spPr/>
      <dgm:t>
        <a:bodyPr/>
        <a:lstStyle/>
        <a:p>
          <a:endParaRPr lang="en-US"/>
        </a:p>
      </dgm:t>
    </dgm:pt>
    <dgm:pt modelId="{3017B566-3849-48EC-83C8-6E41344F368B}" type="sibTrans" cxnId="{18FBC3C9-8F74-4754-8E81-FFEA11829C3D}">
      <dgm:prSet phldrT="2"/>
      <dgm:spPr/>
      <dgm:t>
        <a:bodyPr/>
        <a:lstStyle/>
        <a:p>
          <a:pPr>
            <a:lnSpc>
              <a:spcPct val="100000"/>
            </a:lnSpc>
          </a:pPr>
          <a:endParaRPr lang="en-US"/>
        </a:p>
      </dgm:t>
    </dgm:pt>
    <dgm:pt modelId="{A16C0296-FD1D-48B6-9139-D2D5A73A3163}">
      <dgm:prSet/>
      <dgm:spPr/>
      <dgm:t>
        <a:bodyPr/>
        <a:lstStyle/>
        <a:p>
          <a:pPr>
            <a:lnSpc>
              <a:spcPct val="100000"/>
            </a:lnSpc>
          </a:pPr>
          <a:r>
            <a:rPr lang="en-US" dirty="0"/>
            <a:t>Ask us about the PCHA Aging and Technology Taskforce</a:t>
          </a:r>
        </a:p>
      </dgm:t>
    </dgm:pt>
    <dgm:pt modelId="{B1B8AAEA-DDE1-484F-BA42-7EA7BB116244}" type="parTrans" cxnId="{DEF99F88-1580-49DF-BDEA-004FB1CB1041}">
      <dgm:prSet/>
      <dgm:spPr/>
      <dgm:t>
        <a:bodyPr/>
        <a:lstStyle/>
        <a:p>
          <a:endParaRPr lang="en-US"/>
        </a:p>
      </dgm:t>
    </dgm:pt>
    <dgm:pt modelId="{8FFD2B0A-A166-4E39-91F3-2860C0FBD41C}" type="sibTrans" cxnId="{DEF99F88-1580-49DF-BDEA-004FB1CB1041}">
      <dgm:prSet phldrT="3"/>
      <dgm:spPr/>
      <dgm:t>
        <a:bodyPr/>
        <a:lstStyle/>
        <a:p>
          <a:pPr>
            <a:lnSpc>
              <a:spcPct val="100000"/>
            </a:lnSpc>
          </a:pPr>
          <a:endParaRPr lang="en-US"/>
        </a:p>
      </dgm:t>
    </dgm:pt>
    <dgm:pt modelId="{6A4C0142-E8EE-4BE3-AB34-C8B8F0BFECE6}">
      <dgm:prSet/>
      <dgm:spPr/>
      <dgm:t>
        <a:bodyPr/>
        <a:lstStyle/>
        <a:p>
          <a:pPr>
            <a:lnSpc>
              <a:spcPct val="100000"/>
            </a:lnSpc>
          </a:pPr>
          <a:r>
            <a:rPr lang="en-US"/>
            <a:t>Check out PCHA’s growing library on related topics</a:t>
          </a:r>
          <a:endParaRPr lang="en-US" dirty="0"/>
        </a:p>
      </dgm:t>
    </dgm:pt>
    <dgm:pt modelId="{0D2F522A-AEF3-4D2C-80C4-890086B5B327}" type="parTrans" cxnId="{146A1633-B73E-4421-B628-BB055CB5EFD7}">
      <dgm:prSet/>
      <dgm:spPr/>
      <dgm:t>
        <a:bodyPr/>
        <a:lstStyle/>
        <a:p>
          <a:endParaRPr lang="en-US"/>
        </a:p>
      </dgm:t>
    </dgm:pt>
    <dgm:pt modelId="{381DD413-9A84-4774-ACB5-0EB36A0A36F6}" type="sibTrans" cxnId="{146A1633-B73E-4421-B628-BB055CB5EFD7}">
      <dgm:prSet/>
      <dgm:spPr/>
      <dgm:t>
        <a:bodyPr/>
        <a:lstStyle/>
        <a:p>
          <a:endParaRPr lang="en-US" dirty="0"/>
        </a:p>
      </dgm:t>
    </dgm:pt>
    <dgm:pt modelId="{9AE71C4C-D5FC-4A75-99A9-846117E557EB}" type="pres">
      <dgm:prSet presAssocID="{BAF6C17C-D7E3-40BA-B2E0-87951156588B}" presName="root" presStyleCnt="0">
        <dgm:presLayoutVars>
          <dgm:dir/>
          <dgm:resizeHandles val="exact"/>
        </dgm:presLayoutVars>
      </dgm:prSet>
      <dgm:spPr/>
      <dgm:t>
        <a:bodyPr/>
        <a:lstStyle/>
        <a:p>
          <a:endParaRPr lang="en-US"/>
        </a:p>
      </dgm:t>
    </dgm:pt>
    <dgm:pt modelId="{ECD7A152-D5D3-458D-A69F-84509158FB4E}" type="pres">
      <dgm:prSet presAssocID="{BAF6C17C-D7E3-40BA-B2E0-87951156588B}" presName="container" presStyleCnt="0">
        <dgm:presLayoutVars>
          <dgm:dir/>
          <dgm:resizeHandles val="exact"/>
        </dgm:presLayoutVars>
      </dgm:prSet>
      <dgm:spPr/>
    </dgm:pt>
    <dgm:pt modelId="{3B263B46-AEB5-4AAC-AC57-680E5CECEE94}" type="pres">
      <dgm:prSet presAssocID="{D5EBABF0-9548-4CBB-B1F6-615CBB25B41C}" presName="compNode" presStyleCnt="0"/>
      <dgm:spPr/>
    </dgm:pt>
    <dgm:pt modelId="{363D8653-DAF8-4285-A6F0-D1906E9341F4}" type="pres">
      <dgm:prSet presAssocID="{D5EBABF0-9548-4CBB-B1F6-615CBB25B41C}" presName="iconBgRect" presStyleLbl="bgShp" presStyleIdx="0" presStyleCnt="4"/>
      <dgm:spPr/>
    </dgm:pt>
    <dgm:pt modelId="{61697E29-99B9-408E-93E1-20BFD6CB211C}" type="pres">
      <dgm:prSet presAssocID="{D5EBABF0-9548-4CBB-B1F6-615CBB25B41C}" presName="iconRect" presStyleLbl="node1" presStyleIdx="0" presStyleCnt="4"/>
      <dgm:spPr>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a:noFill/>
        </a:ln>
      </dgm:spPr>
      <dgm:t>
        <a:bodyPr/>
        <a:lstStyle/>
        <a:p>
          <a:endParaRPr lang="en-US"/>
        </a:p>
      </dgm:t>
      <dgm:extLst>
        <a:ext uri="{E40237B7-FDA0-4F09-8148-C483321AD2D9}">
          <dgm14:cNvPr xmlns:dgm14="http://schemas.microsoft.com/office/drawing/2010/diagram" id="0" name="" descr="Meeting"/>
        </a:ext>
      </dgm:extLst>
    </dgm:pt>
    <dgm:pt modelId="{5788B283-9844-40EC-9A03-AB18CB8EA14E}" type="pres">
      <dgm:prSet presAssocID="{D5EBABF0-9548-4CBB-B1F6-615CBB25B41C}" presName="spaceRect" presStyleCnt="0"/>
      <dgm:spPr/>
    </dgm:pt>
    <dgm:pt modelId="{43929B6F-8CF4-49C5-BF1D-75AB128C8BF3}" type="pres">
      <dgm:prSet presAssocID="{D5EBABF0-9548-4CBB-B1F6-615CBB25B41C}" presName="textRect" presStyleLbl="revTx" presStyleIdx="0" presStyleCnt="4">
        <dgm:presLayoutVars>
          <dgm:chMax val="1"/>
          <dgm:chPref val="1"/>
        </dgm:presLayoutVars>
      </dgm:prSet>
      <dgm:spPr/>
      <dgm:t>
        <a:bodyPr/>
        <a:lstStyle/>
        <a:p>
          <a:endParaRPr lang="en-US"/>
        </a:p>
      </dgm:t>
    </dgm:pt>
    <dgm:pt modelId="{DDA33A0D-DA16-4D38-BC38-A1B5E06FA0D1}" type="pres">
      <dgm:prSet presAssocID="{6E838BA5-FC3A-4AE8-A4A3-407B70668119}" presName="sibTrans" presStyleLbl="sibTrans2D1" presStyleIdx="0" presStyleCnt="0"/>
      <dgm:spPr/>
      <dgm:t>
        <a:bodyPr/>
        <a:lstStyle/>
        <a:p>
          <a:endParaRPr lang="en-US"/>
        </a:p>
      </dgm:t>
    </dgm:pt>
    <dgm:pt modelId="{09178AAF-400A-4577-B5FC-C76CC4B43BD4}" type="pres">
      <dgm:prSet presAssocID="{6E38435B-0F1D-472F-B3B6-2734DFF2DFE1}" presName="compNode" presStyleCnt="0"/>
      <dgm:spPr/>
    </dgm:pt>
    <dgm:pt modelId="{3BABC626-5494-4F47-A0F5-0EA8EC69A0AA}" type="pres">
      <dgm:prSet presAssocID="{6E38435B-0F1D-472F-B3B6-2734DFF2DFE1}" presName="iconBgRect" presStyleLbl="bgShp" presStyleIdx="1" presStyleCnt="4"/>
      <dgm:spPr/>
    </dgm:pt>
    <dgm:pt modelId="{238AF570-9A2C-40FA-877F-FD855390ADAE}" type="pres">
      <dgm:prSet presAssocID="{6E38435B-0F1D-472F-B3B6-2734DFF2DFE1}" presName="iconRect" presStyleLbl="node1" presStyleIdx="1" presStyleCnt="4"/>
      <dgm:spPr>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a:noFill/>
        </a:ln>
      </dgm:spPr>
      <dgm:t>
        <a:bodyPr/>
        <a:lstStyle/>
        <a:p>
          <a:endParaRPr lang="en-US"/>
        </a:p>
      </dgm:t>
      <dgm:extLst>
        <a:ext uri="{E40237B7-FDA0-4F09-8148-C483321AD2D9}">
          <dgm14:cNvPr xmlns:dgm14="http://schemas.microsoft.com/office/drawing/2010/diagram" id="0" name="" descr="Group"/>
        </a:ext>
      </dgm:extLst>
    </dgm:pt>
    <dgm:pt modelId="{2F9B9A78-0449-421D-BBBA-D36644A0A111}" type="pres">
      <dgm:prSet presAssocID="{6E38435B-0F1D-472F-B3B6-2734DFF2DFE1}" presName="spaceRect" presStyleCnt="0"/>
      <dgm:spPr/>
    </dgm:pt>
    <dgm:pt modelId="{58F84250-4E34-43D9-AB9E-F799ACC44189}" type="pres">
      <dgm:prSet presAssocID="{6E38435B-0F1D-472F-B3B6-2734DFF2DFE1}" presName="textRect" presStyleLbl="revTx" presStyleIdx="1" presStyleCnt="4">
        <dgm:presLayoutVars>
          <dgm:chMax val="1"/>
          <dgm:chPref val="1"/>
        </dgm:presLayoutVars>
      </dgm:prSet>
      <dgm:spPr/>
      <dgm:t>
        <a:bodyPr/>
        <a:lstStyle/>
        <a:p>
          <a:endParaRPr lang="en-US"/>
        </a:p>
      </dgm:t>
    </dgm:pt>
    <dgm:pt modelId="{A0E1C2DC-AB93-4449-A1C6-125A29306105}" type="pres">
      <dgm:prSet presAssocID="{3017B566-3849-48EC-83C8-6E41344F368B}" presName="sibTrans" presStyleLbl="sibTrans2D1" presStyleIdx="0" presStyleCnt="0"/>
      <dgm:spPr/>
      <dgm:t>
        <a:bodyPr/>
        <a:lstStyle/>
        <a:p>
          <a:endParaRPr lang="en-US"/>
        </a:p>
      </dgm:t>
    </dgm:pt>
    <dgm:pt modelId="{892EF2B3-E506-476A-B4F4-11E39AB6BCA5}" type="pres">
      <dgm:prSet presAssocID="{A16C0296-FD1D-48B6-9139-D2D5A73A3163}" presName="compNode" presStyleCnt="0"/>
      <dgm:spPr/>
    </dgm:pt>
    <dgm:pt modelId="{892E4A30-C39E-45FD-AA09-D03B75434B56}" type="pres">
      <dgm:prSet presAssocID="{A16C0296-FD1D-48B6-9139-D2D5A73A3163}" presName="iconBgRect" presStyleLbl="bgShp" presStyleIdx="2" presStyleCnt="4"/>
      <dgm:spPr/>
    </dgm:pt>
    <dgm:pt modelId="{42C3E596-8477-4FD4-ADD6-C88E4309A33A}" type="pres">
      <dgm:prSet presAssocID="{A16C0296-FD1D-48B6-9139-D2D5A73A3163}" presName="iconRect" presStyleLbl="node1" presStyleIdx="2" presStyleCnt="4"/>
      <dgm:spPr>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a:noFill/>
        </a:ln>
      </dgm:spPr>
      <dgm:t>
        <a:bodyPr/>
        <a:lstStyle/>
        <a:p>
          <a:endParaRPr lang="en-US"/>
        </a:p>
      </dgm:t>
      <dgm:extLst>
        <a:ext uri="{E40237B7-FDA0-4F09-8148-C483321AD2D9}">
          <dgm14:cNvPr xmlns:dgm14="http://schemas.microsoft.com/office/drawing/2010/diagram" id="0" name="" descr="Questions"/>
        </a:ext>
      </dgm:extLst>
    </dgm:pt>
    <dgm:pt modelId="{B4904BB7-5874-4C5E-BDCC-39F704343FA0}" type="pres">
      <dgm:prSet presAssocID="{A16C0296-FD1D-48B6-9139-D2D5A73A3163}" presName="spaceRect" presStyleCnt="0"/>
      <dgm:spPr/>
    </dgm:pt>
    <dgm:pt modelId="{85F3B659-A3AD-492B-8703-596350F4CDC0}" type="pres">
      <dgm:prSet presAssocID="{A16C0296-FD1D-48B6-9139-D2D5A73A3163}" presName="textRect" presStyleLbl="revTx" presStyleIdx="2" presStyleCnt="4">
        <dgm:presLayoutVars>
          <dgm:chMax val="1"/>
          <dgm:chPref val="1"/>
        </dgm:presLayoutVars>
      </dgm:prSet>
      <dgm:spPr/>
      <dgm:t>
        <a:bodyPr/>
        <a:lstStyle/>
        <a:p>
          <a:endParaRPr lang="en-US"/>
        </a:p>
      </dgm:t>
    </dgm:pt>
    <dgm:pt modelId="{70BD4442-23AF-4317-B62B-0B32983CD64C}" type="pres">
      <dgm:prSet presAssocID="{8FFD2B0A-A166-4E39-91F3-2860C0FBD41C}" presName="sibTrans" presStyleLbl="sibTrans2D1" presStyleIdx="0" presStyleCnt="0"/>
      <dgm:spPr/>
      <dgm:t>
        <a:bodyPr/>
        <a:lstStyle/>
        <a:p>
          <a:endParaRPr lang="en-US"/>
        </a:p>
      </dgm:t>
    </dgm:pt>
    <dgm:pt modelId="{E6A30583-10B3-45CF-A75C-97EA94E8A7F2}" type="pres">
      <dgm:prSet presAssocID="{6A4C0142-E8EE-4BE3-AB34-C8B8F0BFECE6}" presName="compNode" presStyleCnt="0"/>
      <dgm:spPr/>
    </dgm:pt>
    <dgm:pt modelId="{63267D36-2A32-4D03-84A1-B22ADD641F94}" type="pres">
      <dgm:prSet presAssocID="{6A4C0142-E8EE-4BE3-AB34-C8B8F0BFECE6}" presName="iconBgRect" presStyleLbl="bgShp" presStyleIdx="3" presStyleCnt="4"/>
      <dgm:spPr/>
    </dgm:pt>
    <dgm:pt modelId="{2E1F7FC2-4AF9-41DD-9BF1-1389E0985585}" type="pres">
      <dgm:prSet presAssocID="{6A4C0142-E8EE-4BE3-AB34-C8B8F0BFECE6}" presName="iconRect" presStyleLbl="node1" presStyleIdx="3" presStyleCnt="4"/>
      <dgm:spPr>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a:noFill/>
        </a:ln>
      </dgm:spPr>
      <dgm:t>
        <a:bodyPr/>
        <a:lstStyle/>
        <a:p>
          <a:endParaRPr lang="en-US"/>
        </a:p>
      </dgm:t>
      <dgm:extLst>
        <a:ext uri="{E40237B7-FDA0-4F09-8148-C483321AD2D9}">
          <dgm14:cNvPr xmlns:dgm14="http://schemas.microsoft.com/office/drawing/2010/diagram" id="0" name="" descr="Books"/>
        </a:ext>
      </dgm:extLst>
    </dgm:pt>
    <dgm:pt modelId="{70C04DCA-070F-4BB0-976C-50D7B9B00225}" type="pres">
      <dgm:prSet presAssocID="{6A4C0142-E8EE-4BE3-AB34-C8B8F0BFECE6}" presName="spaceRect" presStyleCnt="0"/>
      <dgm:spPr/>
    </dgm:pt>
    <dgm:pt modelId="{D653F166-3C77-4E25-B1D4-DE97A550CA7B}" type="pres">
      <dgm:prSet presAssocID="{6A4C0142-E8EE-4BE3-AB34-C8B8F0BFECE6}" presName="textRect" presStyleLbl="revTx" presStyleIdx="3" presStyleCnt="4">
        <dgm:presLayoutVars>
          <dgm:chMax val="1"/>
          <dgm:chPref val="1"/>
        </dgm:presLayoutVars>
      </dgm:prSet>
      <dgm:spPr/>
      <dgm:t>
        <a:bodyPr/>
        <a:lstStyle/>
        <a:p>
          <a:endParaRPr lang="en-US"/>
        </a:p>
      </dgm:t>
    </dgm:pt>
  </dgm:ptLst>
  <dgm:cxnLst>
    <dgm:cxn modelId="{045A059C-EBE5-4435-B5E0-862E3BD00545}" type="presOf" srcId="{6A4C0142-E8EE-4BE3-AB34-C8B8F0BFECE6}" destId="{D653F166-3C77-4E25-B1D4-DE97A550CA7B}" srcOrd="0" destOrd="0" presId="urn:microsoft.com/office/officeart/2018/2/layout/IconCircleList"/>
    <dgm:cxn modelId="{BF385F4D-7AD9-4DC4-9B81-94A3FA0584A7}" type="presOf" srcId="{8FFD2B0A-A166-4E39-91F3-2860C0FBD41C}" destId="{70BD4442-23AF-4317-B62B-0B32983CD64C}" srcOrd="0" destOrd="0" presId="urn:microsoft.com/office/officeart/2018/2/layout/IconCircleList"/>
    <dgm:cxn modelId="{146A1633-B73E-4421-B628-BB055CB5EFD7}" srcId="{BAF6C17C-D7E3-40BA-B2E0-87951156588B}" destId="{6A4C0142-E8EE-4BE3-AB34-C8B8F0BFECE6}" srcOrd="3" destOrd="0" parTransId="{0D2F522A-AEF3-4D2C-80C4-890086B5B327}" sibTransId="{381DD413-9A84-4774-ACB5-0EB36A0A36F6}"/>
    <dgm:cxn modelId="{2064D9AE-07FC-4F86-94E3-3068EB496847}" type="presOf" srcId="{BAF6C17C-D7E3-40BA-B2E0-87951156588B}" destId="{9AE71C4C-D5FC-4A75-99A9-846117E557EB}" srcOrd="0" destOrd="0" presId="urn:microsoft.com/office/officeart/2018/2/layout/IconCircleList"/>
    <dgm:cxn modelId="{74B6BF7D-591E-4BD6-BF1F-1665BDF8B786}" type="presOf" srcId="{D5EBABF0-9548-4CBB-B1F6-615CBB25B41C}" destId="{43929B6F-8CF4-49C5-BF1D-75AB128C8BF3}" srcOrd="0" destOrd="0" presId="urn:microsoft.com/office/officeart/2018/2/layout/IconCircleList"/>
    <dgm:cxn modelId="{BA924E86-D166-419F-B848-33D239F6226B}" type="presOf" srcId="{6E838BA5-FC3A-4AE8-A4A3-407B70668119}" destId="{DDA33A0D-DA16-4D38-BC38-A1B5E06FA0D1}" srcOrd="0" destOrd="0" presId="urn:microsoft.com/office/officeart/2018/2/layout/IconCircleList"/>
    <dgm:cxn modelId="{18FBC3C9-8F74-4754-8E81-FFEA11829C3D}" srcId="{BAF6C17C-D7E3-40BA-B2E0-87951156588B}" destId="{6E38435B-0F1D-472F-B3B6-2734DFF2DFE1}" srcOrd="1" destOrd="0" parTransId="{A9C234FF-5A72-42BE-A001-82F9301C4913}" sibTransId="{3017B566-3849-48EC-83C8-6E41344F368B}"/>
    <dgm:cxn modelId="{3FA3C712-D99A-4735-9EAB-39E09ABDFB22}" type="presOf" srcId="{A16C0296-FD1D-48B6-9139-D2D5A73A3163}" destId="{85F3B659-A3AD-492B-8703-596350F4CDC0}" srcOrd="0" destOrd="0" presId="urn:microsoft.com/office/officeart/2018/2/layout/IconCircleList"/>
    <dgm:cxn modelId="{DEF99F88-1580-49DF-BDEA-004FB1CB1041}" srcId="{BAF6C17C-D7E3-40BA-B2E0-87951156588B}" destId="{A16C0296-FD1D-48B6-9139-D2D5A73A3163}" srcOrd="2" destOrd="0" parTransId="{B1B8AAEA-DDE1-484F-BA42-7EA7BB116244}" sibTransId="{8FFD2B0A-A166-4E39-91F3-2860C0FBD41C}"/>
    <dgm:cxn modelId="{E670AC88-9D74-410D-B0C1-ABB8C377441A}" srcId="{BAF6C17C-D7E3-40BA-B2E0-87951156588B}" destId="{D5EBABF0-9548-4CBB-B1F6-615CBB25B41C}" srcOrd="0" destOrd="0" parTransId="{3AFFC763-6833-4E08-B362-6C79EAF36D60}" sibTransId="{6E838BA5-FC3A-4AE8-A4A3-407B70668119}"/>
    <dgm:cxn modelId="{75CC6713-C665-4267-B0B1-B179D6E98831}" type="presOf" srcId="{3017B566-3849-48EC-83C8-6E41344F368B}" destId="{A0E1C2DC-AB93-4449-A1C6-125A29306105}" srcOrd="0" destOrd="0" presId="urn:microsoft.com/office/officeart/2018/2/layout/IconCircleList"/>
    <dgm:cxn modelId="{BC0A7BF3-1436-4E69-AFC8-1F147AD66B67}" type="presOf" srcId="{6E38435B-0F1D-472F-B3B6-2734DFF2DFE1}" destId="{58F84250-4E34-43D9-AB9E-F799ACC44189}" srcOrd="0" destOrd="0" presId="urn:microsoft.com/office/officeart/2018/2/layout/IconCircleList"/>
    <dgm:cxn modelId="{3AA3B016-A957-455C-8DDE-F6E99B0D182F}" type="presParOf" srcId="{9AE71C4C-D5FC-4A75-99A9-846117E557EB}" destId="{ECD7A152-D5D3-458D-A69F-84509158FB4E}" srcOrd="0" destOrd="0" presId="urn:microsoft.com/office/officeart/2018/2/layout/IconCircleList"/>
    <dgm:cxn modelId="{D26CC2F8-D56C-4136-BAD7-1455DB432E1A}" type="presParOf" srcId="{ECD7A152-D5D3-458D-A69F-84509158FB4E}" destId="{3B263B46-AEB5-4AAC-AC57-680E5CECEE94}" srcOrd="0" destOrd="0" presId="urn:microsoft.com/office/officeart/2018/2/layout/IconCircleList"/>
    <dgm:cxn modelId="{FE7BCB96-50FB-4CEE-B227-5A4CE65F514D}" type="presParOf" srcId="{3B263B46-AEB5-4AAC-AC57-680E5CECEE94}" destId="{363D8653-DAF8-4285-A6F0-D1906E9341F4}" srcOrd="0" destOrd="0" presId="urn:microsoft.com/office/officeart/2018/2/layout/IconCircleList"/>
    <dgm:cxn modelId="{B301CC80-2BBA-4289-A7B5-13B3C791FF41}" type="presParOf" srcId="{3B263B46-AEB5-4AAC-AC57-680E5CECEE94}" destId="{61697E29-99B9-408E-93E1-20BFD6CB211C}" srcOrd="1" destOrd="0" presId="urn:microsoft.com/office/officeart/2018/2/layout/IconCircleList"/>
    <dgm:cxn modelId="{6FE084E8-52D6-4F9E-B7F0-24CD273E1D81}" type="presParOf" srcId="{3B263B46-AEB5-4AAC-AC57-680E5CECEE94}" destId="{5788B283-9844-40EC-9A03-AB18CB8EA14E}" srcOrd="2" destOrd="0" presId="urn:microsoft.com/office/officeart/2018/2/layout/IconCircleList"/>
    <dgm:cxn modelId="{A1D5536C-DD3C-4AE0-8191-D5BC57B7FC49}" type="presParOf" srcId="{3B263B46-AEB5-4AAC-AC57-680E5CECEE94}" destId="{43929B6F-8CF4-49C5-BF1D-75AB128C8BF3}" srcOrd="3" destOrd="0" presId="urn:microsoft.com/office/officeart/2018/2/layout/IconCircleList"/>
    <dgm:cxn modelId="{A01480F9-E52A-4A64-B0AB-74706C97AD54}" type="presParOf" srcId="{ECD7A152-D5D3-458D-A69F-84509158FB4E}" destId="{DDA33A0D-DA16-4D38-BC38-A1B5E06FA0D1}" srcOrd="1" destOrd="0" presId="urn:microsoft.com/office/officeart/2018/2/layout/IconCircleList"/>
    <dgm:cxn modelId="{C36149FB-6F3A-4325-8C55-3AA3526DCE93}" type="presParOf" srcId="{ECD7A152-D5D3-458D-A69F-84509158FB4E}" destId="{09178AAF-400A-4577-B5FC-C76CC4B43BD4}" srcOrd="2" destOrd="0" presId="urn:microsoft.com/office/officeart/2018/2/layout/IconCircleList"/>
    <dgm:cxn modelId="{D040A0BE-4C41-45CB-BEC1-7F9349BE14A5}" type="presParOf" srcId="{09178AAF-400A-4577-B5FC-C76CC4B43BD4}" destId="{3BABC626-5494-4F47-A0F5-0EA8EC69A0AA}" srcOrd="0" destOrd="0" presId="urn:microsoft.com/office/officeart/2018/2/layout/IconCircleList"/>
    <dgm:cxn modelId="{57E81451-D267-4896-846E-F9F71FD6E891}" type="presParOf" srcId="{09178AAF-400A-4577-B5FC-C76CC4B43BD4}" destId="{238AF570-9A2C-40FA-877F-FD855390ADAE}" srcOrd="1" destOrd="0" presId="urn:microsoft.com/office/officeart/2018/2/layout/IconCircleList"/>
    <dgm:cxn modelId="{BAD72C59-D901-4F57-BE04-87EAFECB38A4}" type="presParOf" srcId="{09178AAF-400A-4577-B5FC-C76CC4B43BD4}" destId="{2F9B9A78-0449-421D-BBBA-D36644A0A111}" srcOrd="2" destOrd="0" presId="urn:microsoft.com/office/officeart/2018/2/layout/IconCircleList"/>
    <dgm:cxn modelId="{0FAE6AD6-1A88-4EBA-9D9F-4616E7A15C53}" type="presParOf" srcId="{09178AAF-400A-4577-B5FC-C76CC4B43BD4}" destId="{58F84250-4E34-43D9-AB9E-F799ACC44189}" srcOrd="3" destOrd="0" presId="urn:microsoft.com/office/officeart/2018/2/layout/IconCircleList"/>
    <dgm:cxn modelId="{EA1AA961-CB0E-4787-9A80-77AF26EF3DAC}" type="presParOf" srcId="{ECD7A152-D5D3-458D-A69F-84509158FB4E}" destId="{A0E1C2DC-AB93-4449-A1C6-125A29306105}" srcOrd="3" destOrd="0" presId="urn:microsoft.com/office/officeart/2018/2/layout/IconCircleList"/>
    <dgm:cxn modelId="{66EB8989-5F64-409D-82B2-F79CD4FD2FFD}" type="presParOf" srcId="{ECD7A152-D5D3-458D-A69F-84509158FB4E}" destId="{892EF2B3-E506-476A-B4F4-11E39AB6BCA5}" srcOrd="4" destOrd="0" presId="urn:microsoft.com/office/officeart/2018/2/layout/IconCircleList"/>
    <dgm:cxn modelId="{3C4C1C8A-F798-4F5A-A500-E5F5B519333D}" type="presParOf" srcId="{892EF2B3-E506-476A-B4F4-11E39AB6BCA5}" destId="{892E4A30-C39E-45FD-AA09-D03B75434B56}" srcOrd="0" destOrd="0" presId="urn:microsoft.com/office/officeart/2018/2/layout/IconCircleList"/>
    <dgm:cxn modelId="{AB292431-DACB-4EB8-8092-78CC1D11C687}" type="presParOf" srcId="{892EF2B3-E506-476A-B4F4-11E39AB6BCA5}" destId="{42C3E596-8477-4FD4-ADD6-C88E4309A33A}" srcOrd="1" destOrd="0" presId="urn:microsoft.com/office/officeart/2018/2/layout/IconCircleList"/>
    <dgm:cxn modelId="{96891C90-2C53-4649-B537-A2EE5C587246}" type="presParOf" srcId="{892EF2B3-E506-476A-B4F4-11E39AB6BCA5}" destId="{B4904BB7-5874-4C5E-BDCC-39F704343FA0}" srcOrd="2" destOrd="0" presId="urn:microsoft.com/office/officeart/2018/2/layout/IconCircleList"/>
    <dgm:cxn modelId="{2806F20A-37BE-4109-B0B8-F2CBF4BB122C}" type="presParOf" srcId="{892EF2B3-E506-476A-B4F4-11E39AB6BCA5}" destId="{85F3B659-A3AD-492B-8703-596350F4CDC0}" srcOrd="3" destOrd="0" presId="urn:microsoft.com/office/officeart/2018/2/layout/IconCircleList"/>
    <dgm:cxn modelId="{984D4B07-E63D-4FC1-A727-5F2FB31CF285}" type="presParOf" srcId="{ECD7A152-D5D3-458D-A69F-84509158FB4E}" destId="{70BD4442-23AF-4317-B62B-0B32983CD64C}" srcOrd="5" destOrd="0" presId="urn:microsoft.com/office/officeart/2018/2/layout/IconCircleList"/>
    <dgm:cxn modelId="{1E6A68FF-4F9A-4242-9089-6F670049F747}" type="presParOf" srcId="{ECD7A152-D5D3-458D-A69F-84509158FB4E}" destId="{E6A30583-10B3-45CF-A75C-97EA94E8A7F2}" srcOrd="6" destOrd="0" presId="urn:microsoft.com/office/officeart/2018/2/layout/IconCircleList"/>
    <dgm:cxn modelId="{CB38D6DC-76E1-4868-BF4F-8EAD813F41FD}" type="presParOf" srcId="{E6A30583-10B3-45CF-A75C-97EA94E8A7F2}" destId="{63267D36-2A32-4D03-84A1-B22ADD641F94}" srcOrd="0" destOrd="0" presId="urn:microsoft.com/office/officeart/2018/2/layout/IconCircleList"/>
    <dgm:cxn modelId="{CA99ABA6-A504-40BF-BC64-A86B72FFA142}" type="presParOf" srcId="{E6A30583-10B3-45CF-A75C-97EA94E8A7F2}" destId="{2E1F7FC2-4AF9-41DD-9BF1-1389E0985585}" srcOrd="1" destOrd="0" presId="urn:microsoft.com/office/officeart/2018/2/layout/IconCircleList"/>
    <dgm:cxn modelId="{DF784F22-F160-4994-9A26-37A50DC151BA}" type="presParOf" srcId="{E6A30583-10B3-45CF-A75C-97EA94E8A7F2}" destId="{70C04DCA-070F-4BB0-976C-50D7B9B00225}" srcOrd="2" destOrd="0" presId="urn:microsoft.com/office/officeart/2018/2/layout/IconCircleList"/>
    <dgm:cxn modelId="{D8D2B26B-4D78-42B4-8C95-1159A793E591}" type="presParOf" srcId="{E6A30583-10B3-45CF-A75C-97EA94E8A7F2}" destId="{D653F166-3C77-4E25-B1D4-DE97A550CA7B}"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63D8653-DAF8-4285-A6F0-D1906E9341F4}">
      <dsp:nvSpPr>
        <dsp:cNvPr id="0" name=""/>
        <dsp:cNvSpPr/>
      </dsp:nvSpPr>
      <dsp:spPr>
        <a:xfrm>
          <a:off x="96686" y="146809"/>
          <a:ext cx="1276225" cy="12762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1697E29-99B9-408E-93E1-20BFD6CB211C}">
      <dsp:nvSpPr>
        <dsp:cNvPr id="0" name=""/>
        <dsp:cNvSpPr/>
      </dsp:nvSpPr>
      <dsp:spPr>
        <a:xfrm>
          <a:off x="364693" y="414817"/>
          <a:ext cx="740210" cy="740210"/>
        </a:xfrm>
        <a:prstGeom prst="rect">
          <a:avLst/>
        </a:prstGeom>
        <a:blipFill>
          <a:blip xmlns:r="http://schemas.openxmlformats.org/officeDocument/2006/relationships" r:embed="rId1" cstate="print">
            <a:extLst>
              <a:ext uri="{28A0092B-C50C-407E-A947-70E740481C1C}">
                <a14:useLocalDpi xmlns:a14="http://schemas.microsoft.com/office/drawing/2010/main" val="0"/>
              </a:ext>
              <a:ext uri="{96DAC541-7B7A-43D3-8B79-37D633B846F1}">
                <asvg:svgBlip xmlns:asvg="http://schemas.microsoft.com/office/drawing/2016/SVG/main" xmlns=""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3929B6F-8CF4-49C5-BF1D-75AB128C8BF3}">
      <dsp:nvSpPr>
        <dsp:cNvPr id="0" name=""/>
        <dsp:cNvSpPr/>
      </dsp:nvSpPr>
      <dsp:spPr>
        <a:xfrm>
          <a:off x="1646387" y="146809"/>
          <a:ext cx="3008244" cy="127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100000"/>
            </a:lnSpc>
            <a:spcBef>
              <a:spcPct val="0"/>
            </a:spcBef>
            <a:spcAft>
              <a:spcPct val="35000"/>
            </a:spcAft>
          </a:pPr>
          <a:r>
            <a:rPr lang="en-US" sz="1900" kern="1200"/>
            <a:t>Revisit your organization’s business strategies, culture and employee engagement programs</a:t>
          </a:r>
        </a:p>
      </dsp:txBody>
      <dsp:txXfrm>
        <a:off x="1646387" y="146809"/>
        <a:ext cx="3008244" cy="1276225"/>
      </dsp:txXfrm>
    </dsp:sp>
    <dsp:sp modelId="{3BABC626-5494-4F47-A0F5-0EA8EC69A0AA}">
      <dsp:nvSpPr>
        <dsp:cNvPr id="0" name=""/>
        <dsp:cNvSpPr/>
      </dsp:nvSpPr>
      <dsp:spPr>
        <a:xfrm>
          <a:off x="5178796" y="146809"/>
          <a:ext cx="1276225" cy="12762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38AF570-9A2C-40FA-877F-FD855390ADAE}">
      <dsp:nvSpPr>
        <dsp:cNvPr id="0" name=""/>
        <dsp:cNvSpPr/>
      </dsp:nvSpPr>
      <dsp:spPr>
        <a:xfrm>
          <a:off x="5446803" y="414817"/>
          <a:ext cx="740210" cy="740210"/>
        </a:xfrm>
        <a:prstGeom prst="rect">
          <a:avLst/>
        </a:prstGeom>
        <a:blipFill>
          <a:blip xmlns:r="http://schemas.openxmlformats.org/officeDocument/2006/relationships" r:embed="rId3" cstate="print">
            <a:extLst>
              <a:ext uri="{28A0092B-C50C-407E-A947-70E740481C1C}">
                <a14:useLocalDpi xmlns:a14="http://schemas.microsoft.com/office/drawing/2010/main" val="0"/>
              </a:ext>
              <a:ext uri="{96DAC541-7B7A-43D3-8B79-37D633B846F1}">
                <asvg:svgBlip xmlns:asvg="http://schemas.microsoft.com/office/drawing/2016/SVG/main" xmlns=""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8F84250-4E34-43D9-AB9E-F799ACC44189}">
      <dsp:nvSpPr>
        <dsp:cNvPr id="0" name=""/>
        <dsp:cNvSpPr/>
      </dsp:nvSpPr>
      <dsp:spPr>
        <a:xfrm>
          <a:off x="6728498" y="146809"/>
          <a:ext cx="3008244" cy="127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100000"/>
            </a:lnSpc>
            <a:spcBef>
              <a:spcPct val="0"/>
            </a:spcBef>
            <a:spcAft>
              <a:spcPct val="35000"/>
            </a:spcAft>
          </a:pPr>
          <a:r>
            <a:rPr lang="en-US" sz="1900" kern="1200" dirty="0"/>
            <a:t>Solicit the participation of local organizations and community groups</a:t>
          </a:r>
        </a:p>
      </dsp:txBody>
      <dsp:txXfrm>
        <a:off x="6728498" y="146809"/>
        <a:ext cx="3008244" cy="1276225"/>
      </dsp:txXfrm>
    </dsp:sp>
    <dsp:sp modelId="{892E4A30-C39E-45FD-AA09-D03B75434B56}">
      <dsp:nvSpPr>
        <dsp:cNvPr id="0" name=""/>
        <dsp:cNvSpPr/>
      </dsp:nvSpPr>
      <dsp:spPr>
        <a:xfrm>
          <a:off x="96686" y="2005965"/>
          <a:ext cx="1276225" cy="12762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C3E596-8477-4FD4-ADD6-C88E4309A33A}">
      <dsp:nvSpPr>
        <dsp:cNvPr id="0" name=""/>
        <dsp:cNvSpPr/>
      </dsp:nvSpPr>
      <dsp:spPr>
        <a:xfrm>
          <a:off x="364693" y="2273972"/>
          <a:ext cx="740210" cy="740210"/>
        </a:xfrm>
        <a:prstGeom prst="rect">
          <a:avLst/>
        </a:prstGeom>
        <a:blipFill>
          <a:blip xmlns:r="http://schemas.openxmlformats.org/officeDocument/2006/relationships"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5F3B659-A3AD-492B-8703-596350F4CDC0}">
      <dsp:nvSpPr>
        <dsp:cNvPr id="0" name=""/>
        <dsp:cNvSpPr/>
      </dsp:nvSpPr>
      <dsp:spPr>
        <a:xfrm>
          <a:off x="1646387" y="2005965"/>
          <a:ext cx="3008244" cy="127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100000"/>
            </a:lnSpc>
            <a:spcBef>
              <a:spcPct val="0"/>
            </a:spcBef>
            <a:spcAft>
              <a:spcPct val="35000"/>
            </a:spcAft>
          </a:pPr>
          <a:r>
            <a:rPr lang="en-US" sz="1900" kern="1200" dirty="0"/>
            <a:t>Ask us about the PCHA Aging and Technology Taskforce</a:t>
          </a:r>
        </a:p>
      </dsp:txBody>
      <dsp:txXfrm>
        <a:off x="1646387" y="2005965"/>
        <a:ext cx="3008244" cy="1276225"/>
      </dsp:txXfrm>
    </dsp:sp>
    <dsp:sp modelId="{63267D36-2A32-4D03-84A1-B22ADD641F94}">
      <dsp:nvSpPr>
        <dsp:cNvPr id="0" name=""/>
        <dsp:cNvSpPr/>
      </dsp:nvSpPr>
      <dsp:spPr>
        <a:xfrm>
          <a:off x="5178796" y="2005965"/>
          <a:ext cx="1276225" cy="1276225"/>
        </a:xfrm>
        <a:prstGeom prst="ellipse">
          <a:avLst/>
        </a:prstGeom>
        <a:solidFill>
          <a:schemeClr val="accent3">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E1F7FC2-4AF9-41DD-9BF1-1389E0985585}">
      <dsp:nvSpPr>
        <dsp:cNvPr id="0" name=""/>
        <dsp:cNvSpPr/>
      </dsp:nvSpPr>
      <dsp:spPr>
        <a:xfrm>
          <a:off x="5446803" y="2273972"/>
          <a:ext cx="740210" cy="740210"/>
        </a:xfrm>
        <a:prstGeom prst="rect">
          <a:avLst/>
        </a:prstGeom>
        <a:blipFill>
          <a:blip xmlns:r="http://schemas.openxmlformats.org/officeDocument/2006/relationships" r:embed="rId7" cstate="print">
            <a:extLst>
              <a:ext uri="{28A0092B-C50C-407E-A947-70E740481C1C}">
                <a14:useLocalDpi xmlns:a14="http://schemas.microsoft.com/office/drawing/2010/main" val="0"/>
              </a:ext>
              <a:ext uri="{96DAC541-7B7A-43D3-8B79-37D633B846F1}">
                <asvg:svgBlip xmlns:asvg="http://schemas.microsoft.com/office/drawing/2016/SVG/main" xmlns=""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653F166-3C77-4E25-B1D4-DE97A550CA7B}">
      <dsp:nvSpPr>
        <dsp:cNvPr id="0" name=""/>
        <dsp:cNvSpPr/>
      </dsp:nvSpPr>
      <dsp:spPr>
        <a:xfrm>
          <a:off x="6728498" y="2005965"/>
          <a:ext cx="3008244" cy="127622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lvl="0" algn="l" defTabSz="844550">
            <a:lnSpc>
              <a:spcPct val="100000"/>
            </a:lnSpc>
            <a:spcBef>
              <a:spcPct val="0"/>
            </a:spcBef>
            <a:spcAft>
              <a:spcPct val="35000"/>
            </a:spcAft>
          </a:pPr>
          <a:r>
            <a:rPr lang="en-US" sz="1900" kern="1200"/>
            <a:t>Check out PCHA’s growing library on related topics</a:t>
          </a:r>
          <a:endParaRPr lang="en-US" sz="1900" kern="1200" dirty="0"/>
        </a:p>
      </dsp:txBody>
      <dsp:txXfrm>
        <a:off x="6728498" y="2005965"/>
        <a:ext cx="3008244" cy="1276225"/>
      </dsp:txXfrm>
    </dsp:sp>
  </dsp:spTree>
</dsp:drawing>
</file>

<file path=ppt/diagrams/layout1.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xmlns="">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entury Gothic" panose="020B0502020202020204" pitchFamily="34" charset="0"/>
              </a:defRPr>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entury Gothic" panose="020B0502020202020204" pitchFamily="34" charset="0"/>
              </a:defRPr>
            </a:lvl1pPr>
          </a:lstStyle>
          <a:p>
            <a:fld id="{C14AB680-645A-4C41-AF99-A6C070810F36}" type="datetimeFigureOut">
              <a:rPr lang="en-US" smtClean="0"/>
              <a:pPr/>
              <a:t>9/22/2020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entury Gothic" panose="020B0502020202020204"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entury Gothic" panose="020B0502020202020204" pitchFamily="34" charset="0"/>
              </a:defRPr>
            </a:lvl1pPr>
          </a:lstStyle>
          <a:p>
            <a:fld id="{F7DF604D-C3B7-41B7-992A-9AD867AC1F65}" type="slidenum">
              <a:rPr lang="en-US" smtClean="0"/>
              <a:pPr/>
              <a:t>‹#›</a:t>
            </a:fld>
            <a:endParaRPr lang="en-US" dirty="0"/>
          </a:p>
        </p:txBody>
      </p:sp>
    </p:spTree>
    <p:extLst>
      <p:ext uri="{BB962C8B-B14F-4D97-AF65-F5344CB8AC3E}">
        <p14:creationId xmlns:p14="http://schemas.microsoft.com/office/powerpoint/2010/main" val="12797784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entury Gothic" panose="020B0502020202020204" pitchFamily="34" charset="0"/>
        <a:ea typeface="+mn-ea"/>
        <a:cs typeface="+mn-cs"/>
      </a:defRPr>
    </a:lvl1pPr>
    <a:lvl2pPr marL="457200" algn="l" defTabSz="914400" rtl="0" eaLnBrk="1" latinLnBrk="0" hangingPunct="1">
      <a:defRPr sz="1200" kern="1200">
        <a:solidFill>
          <a:schemeClr val="tx1"/>
        </a:solidFill>
        <a:latin typeface="Century Gothic" panose="020B0502020202020204" pitchFamily="34" charset="0"/>
        <a:ea typeface="+mn-ea"/>
        <a:cs typeface="+mn-cs"/>
      </a:defRPr>
    </a:lvl2pPr>
    <a:lvl3pPr marL="914400" algn="l" defTabSz="914400" rtl="0" eaLnBrk="1" latinLnBrk="0" hangingPunct="1">
      <a:defRPr sz="1200" kern="1200">
        <a:solidFill>
          <a:schemeClr val="tx1"/>
        </a:solidFill>
        <a:latin typeface="Century Gothic" panose="020B0502020202020204" pitchFamily="34" charset="0"/>
        <a:ea typeface="+mn-ea"/>
        <a:cs typeface="+mn-cs"/>
      </a:defRPr>
    </a:lvl3pPr>
    <a:lvl4pPr marL="1371600" algn="l" defTabSz="914400" rtl="0" eaLnBrk="1" latinLnBrk="0" hangingPunct="1">
      <a:defRPr sz="1200" kern="1200">
        <a:solidFill>
          <a:schemeClr val="tx1"/>
        </a:solidFill>
        <a:latin typeface="Century Gothic" panose="020B0502020202020204" pitchFamily="34" charset="0"/>
        <a:ea typeface="+mn-ea"/>
        <a:cs typeface="+mn-cs"/>
      </a:defRPr>
    </a:lvl4pPr>
    <a:lvl5pPr marL="1828800" algn="l" defTabSz="914400" rtl="0" eaLnBrk="1" latinLnBrk="0" hangingPunct="1">
      <a:defRPr sz="1200" kern="1200">
        <a:solidFill>
          <a:schemeClr val="tx1"/>
        </a:solidFill>
        <a:latin typeface="Century Gothic" panose="020B0502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Shape 90"/>
          <p:cNvSpPr txBox="1">
            <a:spLocks noGrp="1"/>
          </p:cNvSpPr>
          <p:nvPr>
            <p:ph type="body" idx="1"/>
          </p:nvPr>
        </p:nvSpPr>
        <p:spPr>
          <a:xfrm>
            <a:off x="731519" y="4620577"/>
            <a:ext cx="5852159" cy="3780472"/>
          </a:xfrm>
          <a:prstGeom prst="rect">
            <a:avLst/>
          </a:prstGeom>
        </p:spPr>
        <p:txBody>
          <a:bodyPr lIns="94835" tIns="94835" rIns="94835" bIns="94835" anchor="t" anchorCtr="0">
            <a:noAutofit/>
          </a:bodyPr>
          <a:lstStyle/>
          <a:p>
            <a:endParaRPr dirty="0"/>
          </a:p>
        </p:txBody>
      </p:sp>
      <p:sp>
        <p:nvSpPr>
          <p:cNvPr id="91" name="Shape 91"/>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338135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Shape 154"/>
          <p:cNvSpPr txBox="1">
            <a:spLocks noGrp="1"/>
          </p:cNvSpPr>
          <p:nvPr>
            <p:ph type="body" idx="1"/>
          </p:nvPr>
        </p:nvSpPr>
        <p:spPr>
          <a:xfrm>
            <a:off x="731519" y="4620577"/>
            <a:ext cx="5852159" cy="3780472"/>
          </a:xfrm>
          <a:prstGeom prst="rect">
            <a:avLst/>
          </a:prstGeom>
        </p:spPr>
        <p:txBody>
          <a:bodyPr lIns="94835" tIns="94835" rIns="94835" bIns="94835" anchor="t" anchorCtr="0">
            <a:noAutofit/>
          </a:bodyPr>
          <a:lstStyle/>
          <a:p>
            <a:r>
              <a:rPr lang="en-US" dirty="0" smtClean="0"/>
              <a:t>We will look to incorporate new technologies that we develop</a:t>
            </a:r>
            <a:r>
              <a:rPr lang="en-US" baseline="0" dirty="0" smtClean="0"/>
              <a:t> as well as market available technologies that meet the community’s needs</a:t>
            </a:r>
            <a:endParaRPr dirty="0"/>
          </a:p>
        </p:txBody>
      </p:sp>
      <p:sp>
        <p:nvSpPr>
          <p:cNvPr id="155" name="Shape 155"/>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870169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activity</a:t>
            </a:r>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11</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877037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Prior to the start of our project we obtained</a:t>
            </a:r>
            <a:r>
              <a:rPr lang="en-US" baseline="0" dirty="0" smtClean="0"/>
              <a:t> SBU IRB approvals. </a:t>
            </a:r>
            <a:r>
              <a:rPr lang="en-US" dirty="0" smtClean="0"/>
              <a:t>Today I am going to highlight</a:t>
            </a:r>
            <a:r>
              <a:rPr lang="en-US" baseline="0" dirty="0" smtClean="0"/>
              <a:t> for you some of what we learned from our discussions.  Results from the survey will be presented at HIMSS20 in March.</a:t>
            </a:r>
          </a:p>
          <a:p>
            <a:endParaRPr lang="en-US" baseline="0" dirty="0" smtClean="0"/>
          </a:p>
          <a:p>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12</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314654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Overall equal distribution by gender.  Demographics significantly differenced by location. Urban location,</a:t>
            </a:r>
            <a:r>
              <a:rPr lang="en-US" baseline="0" dirty="0"/>
              <a:t> younger, less educations and less married</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13</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8366966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Some of the questions</a:t>
            </a:r>
            <a:r>
              <a:rPr lang="en-US" baseline="0" dirty="0" smtClean="0"/>
              <a:t> raised in our discussions are the “BIG QUESTIONS” that are topics for the entire field of personal monitoring that we do not yet have answers to.</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17</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290552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Acknowledge my collaborators – a very diverse group representing</a:t>
            </a:r>
            <a:r>
              <a:rPr lang="en-US" baseline="0" dirty="0" smtClean="0"/>
              <a:t> the College of Engineering, School of Medicine, Nursing and Social Welfare.  I would also like to acknowledge our community collaborators who participated in our discussion group sessions.</a:t>
            </a:r>
            <a:endParaRPr lang="en-US" dirty="0"/>
          </a:p>
        </p:txBody>
      </p:sp>
      <p:sp>
        <p:nvSpPr>
          <p:cNvPr id="4" name="Slide Number Placeholder 3"/>
          <p:cNvSpPr>
            <a:spLocks noGrp="1"/>
          </p:cNvSpPr>
          <p:nvPr>
            <p:ph type="sldNum" idx="10"/>
          </p:nvPr>
        </p:nvSpPr>
        <p:spPr/>
        <p:txBody>
          <a:bodyPr/>
          <a:lstStyle/>
          <a:p>
            <a:pPr marL="0" marR="0" lvl="0" indent="0" algn="r" defTabSz="914400" rtl="0" eaLnBrk="1" fontAlgn="auto" latinLnBrk="0" hangingPunct="1">
              <a:lnSpc>
                <a:spcPct val="100000"/>
              </a:lnSpc>
              <a:spcBef>
                <a:spcPts val="0"/>
              </a:spcBef>
              <a:spcAft>
                <a:spcPts val="0"/>
              </a:spcAft>
              <a:buClrTx/>
              <a:buSzPct val="25000"/>
              <a:buFontTx/>
              <a:buNone/>
              <a:tabLst/>
              <a:defRPr/>
            </a:pPr>
            <a:fld id="{00000000-1234-1234-1234-123412341234}" type="slidenum">
              <a:rPr kumimoji="0" lang="en-US"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Tx/>
                <a:buSzPct val="25000"/>
                <a:buFontTx/>
                <a:buNone/>
                <a:tabLst/>
                <a:defRPr/>
              </a:pPr>
              <a:t>18</a:t>
            </a:fld>
            <a:endParaRPr kumimoji="0" lang="en-US" sz="12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40399876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txBox="1">
            <a:spLocks noGrp="1"/>
          </p:cNvSpPr>
          <p:nvPr>
            <p:ph type="body" idx="1"/>
          </p:nvPr>
        </p:nvSpPr>
        <p:spPr>
          <a:xfrm>
            <a:off x="731519" y="4620577"/>
            <a:ext cx="5852159" cy="3780472"/>
          </a:xfrm>
          <a:prstGeom prst="rect">
            <a:avLst/>
          </a:prstGeom>
        </p:spPr>
        <p:txBody>
          <a:bodyPr lIns="94835" tIns="94835" rIns="94835" bIns="94835" anchor="t" anchorCtr="0">
            <a:noAutofit/>
          </a:bodyPr>
          <a:lstStyle/>
          <a:p>
            <a:endParaRPr dirty="0"/>
          </a:p>
        </p:txBody>
      </p:sp>
      <p:sp>
        <p:nvSpPr>
          <p:cNvPr id="203" name="Shape 203"/>
          <p:cNvSpPr>
            <a:spLocks noGrp="1" noRot="1" noChangeAspect="1"/>
          </p:cNvSpPr>
          <p:nvPr>
            <p:ph type="sldImg" idx="2"/>
          </p:nvPr>
        </p:nvSpPr>
        <p:spPr>
          <a:xfrm>
            <a:off x="777875" y="1200150"/>
            <a:ext cx="5759450" cy="32400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182363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svg"/><Relationship Id="rId3" Type="http://schemas.openxmlformats.org/officeDocument/2006/relationships/image" Target="../media/image6.png"/><Relationship Id="rId7"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Master" Target="../slideMasters/slideMaster1.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6.sv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5.png"/></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0.png"/><Relationship Id="rId1" Type="http://schemas.openxmlformats.org/officeDocument/2006/relationships/slideMaster" Target="../slideMasters/slideMaster2.xml"/><Relationship Id="rId4" Type="http://schemas.openxmlformats.org/officeDocument/2006/relationships/image" Target="../media/image14.png"/></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33433" y="2339984"/>
            <a:ext cx="4187371" cy="1783443"/>
          </a:xfrm>
        </p:spPr>
        <p:txBody>
          <a:bodyPr wrap="square" anchor="ctr" anchorCtr="0"/>
          <a:lstStyle>
            <a:lvl1pPr>
              <a:lnSpc>
                <a:spcPct val="100000"/>
              </a:lnSpc>
              <a:defRPr sz="4000" b="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3956790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4"/>
          </p:nvPr>
        </p:nvSpPr>
        <p:spPr>
          <a:xfrm>
            <a:off x="6277272" y="1629074"/>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9657063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179756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8" name="Picture Placeholder 7"/>
          <p:cNvSpPr>
            <a:spLocks noGrp="1"/>
          </p:cNvSpPr>
          <p:nvPr>
            <p:ph type="pic" sz="quarter" idx="13"/>
          </p:nvPr>
        </p:nvSpPr>
        <p:spPr>
          <a:xfrm>
            <a:off x="2162471"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5"/>
          </p:nvPr>
        </p:nvSpPr>
        <p:spPr>
          <a:xfrm>
            <a:off x="6122502"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7443213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2"/>
          </p:nvPr>
        </p:nvSpPr>
        <p:spPr>
          <a:xfrm>
            <a:off x="1596572"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851500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3600">
                <a:latin typeface="Prometo Medium" panose="020B0704030203060203" pitchFamily="34" charset="0"/>
              </a:defRPr>
            </a:lvl1pPr>
          </a:lstStyle>
          <a:p>
            <a:r>
              <a:rPr lang="en-US"/>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755598"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4057059"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35852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16"/>
          </p:nvPr>
        </p:nvSpPr>
        <p:spPr>
          <a:xfrm>
            <a:off x="8659980" y="2818757"/>
            <a:ext cx="1708219" cy="170821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1137475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5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2"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Oval 9"/>
          <p:cNvSpPr/>
          <p:nvPr userDrawn="1"/>
        </p:nvSpPr>
        <p:spPr>
          <a:xfrm>
            <a:off x="5883284" y="1060173"/>
            <a:ext cx="7261609" cy="7261609"/>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Picture Placeholder 7"/>
          <p:cNvSpPr>
            <a:spLocks noGrp="1"/>
          </p:cNvSpPr>
          <p:nvPr>
            <p:ph type="pic" sz="quarter" idx="14"/>
          </p:nvPr>
        </p:nvSpPr>
        <p:spPr>
          <a:xfrm>
            <a:off x="4736930"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7877287" y="1977275"/>
            <a:ext cx="2638602" cy="263860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2234554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3"/>
          </p:nvPr>
        </p:nvSpPr>
        <p:spPr>
          <a:xfrm>
            <a:off x="-246506" y="2506570"/>
            <a:ext cx="2222106" cy="222210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2"/>
          </p:nvPr>
        </p:nvSpPr>
        <p:spPr>
          <a:xfrm>
            <a:off x="1729094" y="1554465"/>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Oval 7"/>
          <p:cNvSpPr/>
          <p:nvPr userDrawn="1"/>
        </p:nvSpPr>
        <p:spPr>
          <a:xfrm>
            <a:off x="4610912" y="-340575"/>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Tree>
    <p:extLst>
      <p:ext uri="{BB962C8B-B14F-4D97-AF65-F5344CB8AC3E}">
        <p14:creationId xmlns:p14="http://schemas.microsoft.com/office/powerpoint/2010/main" val="3792222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7_Custom Layout">
    <p:spTree>
      <p:nvGrpSpPr>
        <p:cNvPr id="1" name=""/>
        <p:cNvGrpSpPr/>
        <p:nvPr/>
      </p:nvGrpSpPr>
      <p:grpSpPr>
        <a:xfrm>
          <a:off x="0" y="0"/>
          <a:ext cx="0" cy="0"/>
          <a:chOff x="0" y="0"/>
          <a:chExt cx="0" cy="0"/>
        </a:xfrm>
      </p:grpSpPr>
      <p:sp>
        <p:nvSpPr>
          <p:cNvPr id="10" name="Oval 9"/>
          <p:cNvSpPr/>
          <p:nvPr userDrawn="1"/>
        </p:nvSpPr>
        <p:spPr>
          <a:xfrm>
            <a:off x="2675390"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4034972" y="1355682"/>
            <a:ext cx="4126316" cy="412631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3"/>
          </p:nvPr>
        </p:nvSpPr>
        <p:spPr>
          <a:xfrm>
            <a:off x="1729093" y="606879"/>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4"/>
          </p:nvPr>
        </p:nvSpPr>
        <p:spPr>
          <a:xfrm>
            <a:off x="8161288" y="3924922"/>
            <a:ext cx="2305879" cy="2305879"/>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6251982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ustom Layout">
    <p:bg>
      <p:bgPr>
        <a:solidFill>
          <a:schemeClr val="accent1"/>
        </a:solidFill>
        <a:effectLst/>
      </p:bgPr>
    </p:bg>
    <p:spTree>
      <p:nvGrpSpPr>
        <p:cNvPr id="1" name=""/>
        <p:cNvGrpSpPr/>
        <p:nvPr/>
      </p:nvGrpSpPr>
      <p:grpSpPr>
        <a:xfrm>
          <a:off x="0" y="0"/>
          <a:ext cx="0" cy="0"/>
          <a:chOff x="0" y="0"/>
          <a:chExt cx="0" cy="0"/>
        </a:xfrm>
      </p:grpSpPr>
      <p:sp>
        <p:nvSpPr>
          <p:cNvPr id="5" name="Title 1"/>
          <p:cNvSpPr>
            <a:spLocks noGrp="1"/>
          </p:cNvSpPr>
          <p:nvPr>
            <p:ph type="title"/>
          </p:nvPr>
        </p:nvSpPr>
        <p:spPr>
          <a:xfrm>
            <a:off x="854697" y="2298794"/>
            <a:ext cx="4187371" cy="1783443"/>
          </a:xfrm>
        </p:spPr>
        <p:txBody>
          <a:bodyPr wrap="square" anchor="ctr" anchorCtr="0"/>
          <a:lstStyle>
            <a:lvl1pPr>
              <a:lnSpc>
                <a:spcPct val="100000"/>
              </a:lnSpc>
              <a:defRPr sz="4000" b="0" i="1" spc="0">
                <a:solidFill>
                  <a:schemeClr val="bg1"/>
                </a:solidFill>
                <a:latin typeface="Prometo Medium" panose="020B0704030203060203" pitchFamily="34" charset="0"/>
              </a:defRPr>
            </a:lvl1pPr>
          </a:lstStyle>
          <a:p>
            <a:r>
              <a:rPr lang="en-US" dirty="0"/>
              <a:t>Click to edit Master title style</a:t>
            </a:r>
          </a:p>
        </p:txBody>
      </p:sp>
      <p:sp>
        <p:nvSpPr>
          <p:cNvPr id="8" name="Picture Placeholder 7"/>
          <p:cNvSpPr>
            <a:spLocks noGrp="1"/>
          </p:cNvSpPr>
          <p:nvPr>
            <p:ph type="pic" sz="quarter" idx="12"/>
          </p:nvPr>
        </p:nvSpPr>
        <p:spPr>
          <a:xfrm>
            <a:off x="9500097" y="1285773"/>
            <a:ext cx="4286454" cy="42864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26" name="Picture Placeholder 25">
            <a:extLst>
              <a:ext uri="{FF2B5EF4-FFF2-40B4-BE49-F238E27FC236}">
                <a16:creationId xmlns:a16="http://schemas.microsoft.com/office/drawing/2014/main" id="{949844E0-98A1-1D44-87EC-127C1B229E53}"/>
              </a:ext>
            </a:extLst>
          </p:cNvPr>
          <p:cNvSpPr>
            <a:spLocks noGrp="1"/>
          </p:cNvSpPr>
          <p:nvPr>
            <p:ph type="pic" sz="quarter" idx="13"/>
          </p:nvPr>
        </p:nvSpPr>
        <p:spPr>
          <a:xfrm>
            <a:off x="4599369" y="1285774"/>
            <a:ext cx="4370387" cy="4286453"/>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dirty="0"/>
          </a:p>
        </p:txBody>
      </p:sp>
      <p:sp>
        <p:nvSpPr>
          <p:cNvPr id="7" name="Oval 6"/>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3" name="Graphic 12">
            <a:extLst>
              <a:ext uri="{FF2B5EF4-FFF2-40B4-BE49-F238E27FC236}">
                <a16:creationId xmlns:a16="http://schemas.microsoft.com/office/drawing/2014/main" id="{DDE407B3-75D2-4040-B9AF-F4547577D7A4}"/>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2730" y="6337753"/>
            <a:ext cx="1311349" cy="333871"/>
          </a:xfrm>
          <a:prstGeom prst="rect">
            <a:avLst/>
          </a:prstGeom>
        </p:spPr>
      </p:pic>
      <p:sp>
        <p:nvSpPr>
          <p:cNvPr id="11" name="Title 1">
            <a:extLst>
              <a:ext uri="{FF2B5EF4-FFF2-40B4-BE49-F238E27FC236}">
                <a16:creationId xmlns:a16="http://schemas.microsoft.com/office/drawing/2014/main" id="{E0CEF597-DB9C-6745-9BD8-58F51E22A892}"/>
              </a:ext>
            </a:extLst>
          </p:cNvPr>
          <p:cNvSpPr txBox="1">
            <a:spLocks/>
          </p:cNvSpPr>
          <p:nvPr userDrawn="1"/>
        </p:nvSpPr>
        <p:spPr>
          <a:xfrm>
            <a:off x="581704" y="324233"/>
            <a:ext cx="4187371" cy="115416"/>
          </a:xfrm>
          <a:prstGeom prst="rect">
            <a:avLst/>
          </a:prstGeom>
        </p:spPr>
        <p:txBody>
          <a:bodyPr lIns="0" tIns="0" rIns="0" bIns="0">
            <a:spAutoFit/>
          </a:bodyPr>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dirty="0">
                <a:solidFill>
                  <a:schemeClr val="bg1"/>
                </a:solidFill>
                <a:latin typeface="Century Gothic" panose="020B0502020202020204" pitchFamily="34" charset="0"/>
              </a:rPr>
              <a:t>AGING &amp; TECH FORUM: ADDRESSING THE SILVER TSUNAMI </a:t>
            </a:r>
          </a:p>
        </p:txBody>
      </p:sp>
    </p:spTree>
    <p:extLst>
      <p:ext uri="{BB962C8B-B14F-4D97-AF65-F5344CB8AC3E}">
        <p14:creationId xmlns:p14="http://schemas.microsoft.com/office/powerpoint/2010/main" val="23926308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24_Custom Layout">
    <p:bg>
      <p:bgPr>
        <a:solidFill>
          <a:srgbClr val="1E22AA"/>
        </a:solidFill>
        <a:effectLst/>
      </p:bgPr>
    </p:bg>
    <p:spTree>
      <p:nvGrpSpPr>
        <p:cNvPr id="1" name=""/>
        <p:cNvGrpSpPr/>
        <p:nvPr/>
      </p:nvGrpSpPr>
      <p:grpSpPr>
        <a:xfrm>
          <a:off x="0" y="0"/>
          <a:ext cx="0" cy="0"/>
          <a:chOff x="0" y="0"/>
          <a:chExt cx="0" cy="0"/>
        </a:xfrm>
      </p:grpSpPr>
      <p:pic>
        <p:nvPicPr>
          <p:cNvPr id="13" name="Picture Placeholder 4">
            <a:extLst>
              <a:ext uri="{FF2B5EF4-FFF2-40B4-BE49-F238E27FC236}">
                <a16:creationId xmlns:a16="http://schemas.microsoft.com/office/drawing/2014/main" id="{95BB23AD-A3FC-0744-B471-3A03C4FF9A0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23095" r="27906" b="13962"/>
          <a:stretch/>
        </p:blipFill>
        <p:spPr>
          <a:xfrm>
            <a:off x="10284984" y="512060"/>
            <a:ext cx="2716679" cy="2666394"/>
          </a:xfrm>
          <a:prstGeom prst="rect">
            <a:avLst/>
          </a:prstGeom>
          <a:noFill/>
        </p:spPr>
      </p:pic>
      <p:sp>
        <p:nvSpPr>
          <p:cNvPr id="5" name="Title 1"/>
          <p:cNvSpPr>
            <a:spLocks noGrp="1"/>
          </p:cNvSpPr>
          <p:nvPr>
            <p:ph type="title"/>
          </p:nvPr>
        </p:nvSpPr>
        <p:spPr>
          <a:xfrm>
            <a:off x="810882" y="2335945"/>
            <a:ext cx="4187371" cy="1783443"/>
          </a:xfrm>
        </p:spPr>
        <p:txBody>
          <a:bodyPr/>
          <a:lstStyle>
            <a:lvl1pPr>
              <a:lnSpc>
                <a:spcPct val="100000"/>
              </a:lnSpc>
              <a:defRPr sz="4000">
                <a:solidFill>
                  <a:schemeClr val="bg1"/>
                </a:solidFill>
                <a:latin typeface="Prometo Medium" panose="020B0704030203060203" pitchFamily="34" charset="0"/>
              </a:defRPr>
            </a:lvl1pPr>
          </a:lstStyle>
          <a:p>
            <a:r>
              <a:rPr lang="en-US" dirty="0"/>
              <a:t>Click to edit Master title style</a:t>
            </a:r>
          </a:p>
        </p:txBody>
      </p:sp>
      <p:sp>
        <p:nvSpPr>
          <p:cNvPr id="7" name="Picture Placeholder 7"/>
          <p:cNvSpPr>
            <a:spLocks noGrp="1"/>
          </p:cNvSpPr>
          <p:nvPr>
            <p:ph type="pic" sz="quarter" idx="12"/>
          </p:nvPr>
        </p:nvSpPr>
        <p:spPr>
          <a:xfrm>
            <a:off x="4983440"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8998848" y="1385926"/>
            <a:ext cx="3683482" cy="3683482"/>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Oval 8"/>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1"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2" name="Graphic 11">
            <a:extLst>
              <a:ext uri="{FF2B5EF4-FFF2-40B4-BE49-F238E27FC236}">
                <a16:creationId xmlns:a16="http://schemas.microsoft.com/office/drawing/2014/main" id="{A2C4BF51-F103-BB4C-82A3-C7636C643BB6}"/>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72730" y="6337753"/>
            <a:ext cx="1311349" cy="333871"/>
          </a:xfrm>
          <a:prstGeom prst="rect">
            <a:avLst/>
          </a:prstGeom>
        </p:spPr>
      </p:pic>
      <p:sp>
        <p:nvSpPr>
          <p:cNvPr id="14" name="Title 1">
            <a:extLst>
              <a:ext uri="{FF2B5EF4-FFF2-40B4-BE49-F238E27FC236}">
                <a16:creationId xmlns:a16="http://schemas.microsoft.com/office/drawing/2014/main" id="{E0CEF597-DB9C-6745-9BD8-58F51E22A892}"/>
              </a:ext>
            </a:extLst>
          </p:cNvPr>
          <p:cNvSpPr txBox="1">
            <a:spLocks/>
          </p:cNvSpPr>
          <p:nvPr userDrawn="1"/>
        </p:nvSpPr>
        <p:spPr>
          <a:xfrm>
            <a:off x="581704" y="324233"/>
            <a:ext cx="4187371" cy="115416"/>
          </a:xfrm>
          <a:prstGeom prst="rect">
            <a:avLst/>
          </a:prstGeom>
        </p:spPr>
        <p:txBody>
          <a:bodyPr lIns="0" tIns="0" rIns="0" bIns="0">
            <a:spAutoFit/>
          </a:bodyPr>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dirty="0">
                <a:solidFill>
                  <a:schemeClr val="bg1"/>
                </a:solidFill>
                <a:latin typeface="Century Gothic" panose="020B0502020202020204" pitchFamily="34" charset="0"/>
              </a:rPr>
              <a:t>AGING &amp; TECH FORUM: ADDRESSING THE SILVER TSUNAMI </a:t>
            </a:r>
          </a:p>
        </p:txBody>
      </p:sp>
    </p:spTree>
    <p:extLst>
      <p:ext uri="{BB962C8B-B14F-4D97-AF65-F5344CB8AC3E}">
        <p14:creationId xmlns:p14="http://schemas.microsoft.com/office/powerpoint/2010/main" val="38346015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 Custom Layout">
    <p:bg>
      <p:bgPr>
        <a:solidFill>
          <a:srgbClr val="1E22AA"/>
        </a:solidFill>
        <a:effectLst/>
      </p:bgPr>
    </p:bg>
    <p:spTree>
      <p:nvGrpSpPr>
        <p:cNvPr id="1" name=""/>
        <p:cNvGrpSpPr/>
        <p:nvPr/>
      </p:nvGrpSpPr>
      <p:grpSpPr>
        <a:xfrm>
          <a:off x="0" y="0"/>
          <a:ext cx="0" cy="0"/>
          <a:chOff x="0" y="0"/>
          <a:chExt cx="0" cy="0"/>
        </a:xfrm>
      </p:grpSpPr>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5" name="Picture Placeholder 6">
            <a:extLst>
              <a:ext uri="{FF2B5EF4-FFF2-40B4-BE49-F238E27FC236}">
                <a16:creationId xmlns:a16="http://schemas.microsoft.com/office/drawing/2014/main" id="{AAD6EEF9-E311-244B-B02A-B96F631DAC47}"/>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927" t="32270" r="25074" b="731"/>
          <a:stretch/>
        </p:blipFill>
        <p:spPr>
          <a:xfrm rot="6494833">
            <a:off x="8613567" y="5966387"/>
            <a:ext cx="1989289" cy="1992128"/>
          </a:xfrm>
          <a:prstGeom prst="ellipse">
            <a:avLst/>
          </a:prstGeom>
          <a:noFill/>
          <a:ln>
            <a:noFill/>
          </a:ln>
        </p:spPr>
      </p:pic>
      <p:pic>
        <p:nvPicPr>
          <p:cNvPr id="16" name="Picture Placeholder 6">
            <a:extLst>
              <a:ext uri="{FF2B5EF4-FFF2-40B4-BE49-F238E27FC236}">
                <a16:creationId xmlns:a16="http://schemas.microsoft.com/office/drawing/2014/main" id="{85AF8291-D8AA-4E49-9676-7FAE8A9972BC}"/>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61905" t="8701" r="13093" b="66296"/>
          <a:stretch/>
        </p:blipFill>
        <p:spPr>
          <a:xfrm>
            <a:off x="4101399" y="354496"/>
            <a:ext cx="1714398" cy="1716847"/>
          </a:xfrm>
          <a:prstGeom prst="ellipse">
            <a:avLst/>
          </a:prstGeom>
          <a:noFill/>
          <a:ln>
            <a:noFill/>
          </a:ln>
        </p:spPr>
      </p:pic>
      <p:pic>
        <p:nvPicPr>
          <p:cNvPr id="17" name="Picture Placeholder 6">
            <a:extLst>
              <a:ext uri="{FF2B5EF4-FFF2-40B4-BE49-F238E27FC236}">
                <a16:creationId xmlns:a16="http://schemas.microsoft.com/office/drawing/2014/main" id="{9F89A836-C596-8C45-ACEE-24B7F5A51708}"/>
              </a:ext>
            </a:extLst>
          </p:cNvPr>
          <p:cNvPicPr>
            <a:picLocks noChangeAspect="1"/>
          </p:cNvPicPr>
          <p:nvPr userDrawn="1"/>
        </p:nvPicPr>
        <p:blipFill rotWithShape="1">
          <a:blip r:embed="rId4" cstate="print">
            <a:extLst>
              <a:ext uri="{28A0092B-C50C-407E-A947-70E740481C1C}">
                <a14:useLocalDpi xmlns:a14="http://schemas.microsoft.com/office/drawing/2010/main" val="0"/>
              </a:ext>
            </a:extLst>
          </a:blip>
          <a:srcRect l="33852" t="13974" r="16054" b="35931"/>
          <a:stretch/>
        </p:blipFill>
        <p:spPr>
          <a:xfrm rot="5400000">
            <a:off x="7088050" y="-1544331"/>
            <a:ext cx="2612092" cy="2615824"/>
          </a:xfrm>
          <a:prstGeom prst="ellipse">
            <a:avLst/>
          </a:prstGeom>
          <a:noFill/>
          <a:ln>
            <a:noFill/>
          </a:ln>
        </p:spPr>
      </p:pic>
      <p:pic>
        <p:nvPicPr>
          <p:cNvPr id="19" name="Picture Placeholder 6">
            <a:extLst>
              <a:ext uri="{FF2B5EF4-FFF2-40B4-BE49-F238E27FC236}">
                <a16:creationId xmlns:a16="http://schemas.microsoft.com/office/drawing/2014/main" id="{AD8883EE-92E5-7F4D-8E79-60436087CB6A}"/>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t="20875" r="20875"/>
          <a:stretch/>
        </p:blipFill>
        <p:spPr>
          <a:xfrm rot="2700000">
            <a:off x="-1566688" y="-1514224"/>
            <a:ext cx="3878838" cy="3884379"/>
          </a:xfrm>
          <a:prstGeom prst="ellipse">
            <a:avLst/>
          </a:prstGeom>
          <a:noFill/>
          <a:ln>
            <a:noFill/>
          </a:ln>
        </p:spPr>
      </p:pic>
      <p:pic>
        <p:nvPicPr>
          <p:cNvPr id="20" name="Picture Placeholder 6">
            <a:extLst>
              <a:ext uri="{FF2B5EF4-FFF2-40B4-BE49-F238E27FC236}">
                <a16:creationId xmlns:a16="http://schemas.microsoft.com/office/drawing/2014/main" id="{F1E3399B-E354-5A4A-B609-586F0639F980}"/>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8178" t="28178"/>
          <a:stretch/>
        </p:blipFill>
        <p:spPr>
          <a:xfrm rot="20179082">
            <a:off x="10124394" y="835410"/>
            <a:ext cx="3878838" cy="3884380"/>
          </a:xfrm>
          <a:prstGeom prst="ellipse">
            <a:avLst/>
          </a:prstGeom>
          <a:noFill/>
          <a:ln>
            <a:noFill/>
          </a:ln>
        </p:spPr>
      </p:pic>
      <p:pic>
        <p:nvPicPr>
          <p:cNvPr id="10" name="Graphic 9">
            <a:extLst>
              <a:ext uri="{FF2B5EF4-FFF2-40B4-BE49-F238E27FC236}">
                <a16:creationId xmlns:a16="http://schemas.microsoft.com/office/drawing/2014/main" id="{C2405E47-CBB6-F241-93BD-D007DDA97DD6}"/>
              </a:ext>
            </a:extLst>
          </p:cNvPr>
          <p:cNvPicPr>
            <a:picLocks noChangeAspect="1"/>
          </p:cNvPicPr>
          <p:nvPr userDrawn="1"/>
        </p:nvPicPr>
        <p:blipFill>
          <a:blip r:embed="rId7" cstate="print">
            <a:extLst>
              <a:ext uri="{28A0092B-C50C-407E-A947-70E740481C1C}">
                <a14:useLocalDpi xmlns:a14="http://schemas.microsoft.com/office/drawing/2010/main" val="0"/>
              </a:ext>
              <a:ext uri="{96DAC541-7B7A-43D3-8B79-37D633B846F1}">
                <asvg:svgBlip xmlns="" xmlns:asvg="http://schemas.microsoft.com/office/drawing/2016/SVG/main" r:embed="rId8"/>
              </a:ext>
            </a:extLst>
          </a:blip>
          <a:stretch>
            <a:fillRect/>
          </a:stretch>
        </p:blipFill>
        <p:spPr>
          <a:xfrm>
            <a:off x="372730" y="6337753"/>
            <a:ext cx="1311349" cy="333871"/>
          </a:xfrm>
          <a:prstGeom prst="rect">
            <a:avLst/>
          </a:prstGeom>
        </p:spPr>
      </p:pic>
    </p:spTree>
    <p:extLst>
      <p:ext uri="{BB962C8B-B14F-4D97-AF65-F5344CB8AC3E}">
        <p14:creationId xmlns:p14="http://schemas.microsoft.com/office/powerpoint/2010/main" val="31170608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wrap="square"/>
          <a:lstStyle>
            <a:lvl1pPr>
              <a:defRPr sz="36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5171343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5 Custom Layout">
    <p:bg>
      <p:bgPr>
        <a:solidFill>
          <a:srgbClr val="1E22AA"/>
        </a:solidFill>
        <a:effectLst/>
      </p:bgPr>
    </p:bg>
    <p:spTree>
      <p:nvGrpSpPr>
        <p:cNvPr id="1" name=""/>
        <p:cNvGrpSpPr/>
        <p:nvPr/>
      </p:nvGrpSpPr>
      <p:grpSpPr>
        <a:xfrm>
          <a:off x="0" y="0"/>
          <a:ext cx="0" cy="0"/>
          <a:chOff x="0" y="0"/>
          <a:chExt cx="0" cy="0"/>
        </a:xfrm>
      </p:grpSpPr>
      <p:pic>
        <p:nvPicPr>
          <p:cNvPr id="18" name="Picture Placeholder 6">
            <a:extLst>
              <a:ext uri="{FF2B5EF4-FFF2-40B4-BE49-F238E27FC236}">
                <a16:creationId xmlns:a16="http://schemas.microsoft.com/office/drawing/2014/main" id="{91D1851B-4A72-D147-AC0E-C10A50EF8D4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29499" t="25172" r="-1321" b="3006"/>
          <a:stretch/>
        </p:blipFill>
        <p:spPr>
          <a:xfrm rot="20179082">
            <a:off x="1663253" y="1709168"/>
            <a:ext cx="3878838" cy="3884380"/>
          </a:xfrm>
          <a:prstGeom prst="ellipse">
            <a:avLst/>
          </a:prstGeom>
          <a:noFill/>
          <a:ln>
            <a:noFill/>
          </a:ln>
        </p:spPr>
      </p:pic>
      <p:sp>
        <p:nvSpPr>
          <p:cNvPr id="5" name="Picture Placeholder 7"/>
          <p:cNvSpPr>
            <a:spLocks noGrp="1"/>
          </p:cNvSpPr>
          <p:nvPr>
            <p:ph type="pic" sz="quarter" idx="12"/>
          </p:nvPr>
        </p:nvSpPr>
        <p:spPr>
          <a:xfrm>
            <a:off x="-2504116"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Oval 5"/>
          <p:cNvSpPr/>
          <p:nvPr userDrawn="1"/>
        </p:nvSpPr>
        <p:spPr>
          <a:xfrm>
            <a:off x="2001636" y="1427057"/>
            <a:ext cx="3887718" cy="388771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Prometo Medium" panose="020B0704030203060203" pitchFamily="34" charset="0"/>
            </a:endParaRPr>
          </a:p>
        </p:txBody>
      </p:sp>
      <p:sp>
        <p:nvSpPr>
          <p:cNvPr id="10" name="Text Placeholder 9"/>
          <p:cNvSpPr>
            <a:spLocks noGrp="1"/>
          </p:cNvSpPr>
          <p:nvPr>
            <p:ph type="body" sz="quarter" idx="13"/>
          </p:nvPr>
        </p:nvSpPr>
        <p:spPr>
          <a:xfrm>
            <a:off x="2226712" y="3141041"/>
            <a:ext cx="3406166" cy="914400"/>
          </a:xfrm>
          <a:prstGeom prst="rect">
            <a:avLst/>
          </a:prstGeom>
        </p:spPr>
        <p:txBody>
          <a:bodyPr>
            <a:normAutofit/>
          </a:bodyPr>
          <a:lstStyle>
            <a:lvl1pPr algn="ctr">
              <a:lnSpc>
                <a:spcPct val="100000"/>
              </a:lnSpc>
              <a:defRPr sz="1800" b="0" i="1" u="none">
                <a:solidFill>
                  <a:srgbClr val="1E22AA"/>
                </a:solidFill>
                <a:latin typeface="Prometo Medium" panose="020B0704030203060203" pitchFamily="34" charset="0"/>
                <a:ea typeface="Prometo Medium" panose="020B0704030203060203" pitchFamily="34" charset="0"/>
                <a:cs typeface="Prometo Medium" panose="020B0704030203060203" pitchFamily="34" charset="0"/>
              </a:defRPr>
            </a:lvl1pPr>
          </a:lstStyle>
          <a:p>
            <a:pPr lvl="0"/>
            <a:r>
              <a:rPr lang="en-US" dirty="0"/>
              <a:t>Click to edit Master text styles</a:t>
            </a:r>
          </a:p>
        </p:txBody>
      </p:sp>
      <p:sp>
        <p:nvSpPr>
          <p:cNvPr id="11" name="TextBox 10"/>
          <p:cNvSpPr txBox="1"/>
          <p:nvPr userDrawn="1"/>
        </p:nvSpPr>
        <p:spPr>
          <a:xfrm>
            <a:off x="3611796" y="4299112"/>
            <a:ext cx="538930" cy="1015663"/>
          </a:xfrm>
          <a:prstGeom prst="rect">
            <a:avLst/>
          </a:prstGeom>
          <a:noFill/>
        </p:spPr>
        <p:txBody>
          <a:bodyPr wrap="none" rtlCol="0">
            <a:spAutoFit/>
          </a:bodyPr>
          <a:lstStyle/>
          <a:p>
            <a:pPr algn="ctr"/>
            <a:r>
              <a:rPr lang="en-US" sz="6000" b="0" i="1" dirty="0">
                <a:solidFill>
                  <a:schemeClr val="accent3"/>
                </a:solidFill>
                <a:latin typeface="Prometo Medium" panose="020B0704030203060203" pitchFamily="34" charset="0"/>
              </a:rPr>
              <a:t>“</a:t>
            </a:r>
          </a:p>
        </p:txBody>
      </p:sp>
      <p:sp>
        <p:nvSpPr>
          <p:cNvPr id="13" name="Picture Placeholder 7">
            <a:extLst>
              <a:ext uri="{FF2B5EF4-FFF2-40B4-BE49-F238E27FC236}">
                <a16:creationId xmlns:a16="http://schemas.microsoft.com/office/drawing/2014/main" id="{E24E9FB1-80D9-E24B-8D32-3AB86CC50EDC}"/>
              </a:ext>
            </a:extLst>
          </p:cNvPr>
          <p:cNvSpPr>
            <a:spLocks noGrp="1"/>
          </p:cNvSpPr>
          <p:nvPr>
            <p:ph type="pic" sz="quarter" idx="15"/>
          </p:nvPr>
        </p:nvSpPr>
        <p:spPr>
          <a:xfrm>
            <a:off x="11100544" y="1429305"/>
            <a:ext cx="3885470" cy="388547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4" name="Picture Placeholder 3">
            <a:extLst>
              <a:ext uri="{FF2B5EF4-FFF2-40B4-BE49-F238E27FC236}">
                <a16:creationId xmlns:a16="http://schemas.microsoft.com/office/drawing/2014/main" id="{BF7053BB-1F93-3F4C-8EB7-1D03DFC39531}"/>
              </a:ext>
            </a:extLst>
          </p:cNvPr>
          <p:cNvSpPr>
            <a:spLocks noGrp="1"/>
          </p:cNvSpPr>
          <p:nvPr>
            <p:ph type="pic" sz="quarter" idx="16"/>
          </p:nvPr>
        </p:nvSpPr>
        <p:spPr>
          <a:xfrm>
            <a:off x="6509636" y="1427057"/>
            <a:ext cx="3970625" cy="3887718"/>
          </a:xfrm>
          <a:prstGeom prst="ellipse">
            <a:avLst/>
          </a:prstGeom>
          <a:gradFill>
            <a:gsLst>
              <a:gs pos="0">
                <a:schemeClr val="bg1">
                  <a:lumMod val="85000"/>
                </a:schemeClr>
              </a:gs>
              <a:gs pos="99000">
                <a:schemeClr val="bg1">
                  <a:lumMod val="75000"/>
                </a:schemeClr>
              </a:gs>
            </a:gsLst>
            <a:lin ang="5400000" scaled="1"/>
          </a:gradFill>
        </p:spPr>
        <p:txBody>
          <a:bodyPr anchor="ctr" anchorCtr="0">
            <a:normAutofit/>
          </a:bodyPr>
          <a:lstStyle>
            <a:lvl1pPr algn="ctr">
              <a:defRPr sz="1200">
                <a:latin typeface="Century Gothic" panose="020B0502020202020204" pitchFamily="34" charset="0"/>
              </a:defRPr>
            </a:lvl1pPr>
          </a:lstStyle>
          <a:p>
            <a:endParaRPr lang="en-US"/>
          </a:p>
        </p:txBody>
      </p:sp>
      <p:sp>
        <p:nvSpPr>
          <p:cNvPr id="12" name="Oval 11"/>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4"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6" name="Graphic 15">
            <a:extLst>
              <a:ext uri="{FF2B5EF4-FFF2-40B4-BE49-F238E27FC236}">
                <a16:creationId xmlns:a16="http://schemas.microsoft.com/office/drawing/2014/main" id="{6E317E60-2F1B-1449-9E9F-D294FD48D6FF}"/>
              </a:ext>
            </a:extLst>
          </p:cNvPr>
          <p:cNvPicPr>
            <a:picLocks noChangeAspect="1"/>
          </p:cNvPicPr>
          <p:nvPr userDrawn="1"/>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72730" y="6337753"/>
            <a:ext cx="1311349" cy="333871"/>
          </a:xfrm>
          <a:prstGeom prst="rect">
            <a:avLst/>
          </a:prstGeom>
        </p:spPr>
      </p:pic>
      <p:sp>
        <p:nvSpPr>
          <p:cNvPr id="17" name="Title 1">
            <a:extLst>
              <a:ext uri="{FF2B5EF4-FFF2-40B4-BE49-F238E27FC236}">
                <a16:creationId xmlns:a16="http://schemas.microsoft.com/office/drawing/2014/main" id="{E0CEF597-DB9C-6745-9BD8-58F51E22A892}"/>
              </a:ext>
            </a:extLst>
          </p:cNvPr>
          <p:cNvSpPr txBox="1">
            <a:spLocks/>
          </p:cNvSpPr>
          <p:nvPr userDrawn="1"/>
        </p:nvSpPr>
        <p:spPr>
          <a:xfrm>
            <a:off x="581704" y="324233"/>
            <a:ext cx="4187371" cy="115416"/>
          </a:xfrm>
          <a:prstGeom prst="rect">
            <a:avLst/>
          </a:prstGeom>
        </p:spPr>
        <p:txBody>
          <a:bodyPr lIns="0" tIns="0" rIns="0" bIns="0">
            <a:spAutoFit/>
          </a:bodyPr>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dirty="0">
                <a:solidFill>
                  <a:schemeClr val="bg1"/>
                </a:solidFill>
                <a:latin typeface="Century Gothic" panose="020B0502020202020204" pitchFamily="34" charset="0"/>
              </a:rPr>
              <a:t>AGING &amp; TECH FORUM: ADDRESSING THE SILVER TSUNAMI </a:t>
            </a:r>
          </a:p>
        </p:txBody>
      </p:sp>
    </p:spTree>
    <p:extLst>
      <p:ext uri="{BB962C8B-B14F-4D97-AF65-F5344CB8AC3E}">
        <p14:creationId xmlns:p14="http://schemas.microsoft.com/office/powerpoint/2010/main" val="19090830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rgbClr val="1E22AA"/>
        </a:solidFill>
        <a:effectLst/>
      </p:bgPr>
    </p:bg>
    <p:spTree>
      <p:nvGrpSpPr>
        <p:cNvPr id="1" name=""/>
        <p:cNvGrpSpPr/>
        <p:nvPr/>
      </p:nvGrpSpPr>
      <p:grpSpPr>
        <a:xfrm>
          <a:off x="0" y="0"/>
          <a:ext cx="0" cy="0"/>
          <a:chOff x="0" y="0"/>
          <a:chExt cx="0" cy="0"/>
        </a:xfrm>
      </p:grpSpPr>
      <p:sp>
        <p:nvSpPr>
          <p:cNvPr id="5" name="Picture Placeholder 7"/>
          <p:cNvSpPr>
            <a:spLocks noGrp="1"/>
          </p:cNvSpPr>
          <p:nvPr>
            <p:ph type="pic" sz="quarter" idx="12"/>
          </p:nvPr>
        </p:nvSpPr>
        <p:spPr>
          <a:xfrm>
            <a:off x="948068" y="-1924878"/>
            <a:ext cx="10707756" cy="10707756"/>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4" name="Title 1"/>
          <p:cNvSpPr>
            <a:spLocks noGrp="1"/>
          </p:cNvSpPr>
          <p:nvPr>
            <p:ph type="title"/>
          </p:nvPr>
        </p:nvSpPr>
        <p:spPr>
          <a:xfrm>
            <a:off x="1802517" y="2389412"/>
            <a:ext cx="4187371" cy="1783443"/>
          </a:xfrm>
        </p:spPr>
        <p:txBody>
          <a:bodyPr/>
          <a:lstStyle>
            <a:lvl1pPr>
              <a:lnSpc>
                <a:spcPct val="100000"/>
              </a:lnSpc>
              <a:defRPr sz="4000">
                <a:solidFill>
                  <a:srgbClr val="FFFFFF"/>
                </a:solidFill>
                <a:latin typeface="Prometo Medium" panose="020B0704030203060203" pitchFamily="34" charset="0"/>
              </a:defRPr>
            </a:lvl1pPr>
          </a:lstStyle>
          <a:p>
            <a:r>
              <a:rPr lang="en-US" dirty="0"/>
              <a:t>Click to edit Master title style</a:t>
            </a:r>
          </a:p>
        </p:txBody>
      </p:sp>
      <p:sp>
        <p:nvSpPr>
          <p:cNvPr id="6" name="Oval 5"/>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7"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9" name="Graphic 8">
            <a:extLst>
              <a:ext uri="{FF2B5EF4-FFF2-40B4-BE49-F238E27FC236}">
                <a16:creationId xmlns:a16="http://schemas.microsoft.com/office/drawing/2014/main" id="{AEC32D32-93FB-254D-A4B4-CCBE9774EB27}"/>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2730" y="6337753"/>
            <a:ext cx="1311349" cy="333871"/>
          </a:xfrm>
          <a:prstGeom prst="rect">
            <a:avLst/>
          </a:prstGeom>
        </p:spPr>
      </p:pic>
    </p:spTree>
    <p:extLst>
      <p:ext uri="{BB962C8B-B14F-4D97-AF65-F5344CB8AC3E}">
        <p14:creationId xmlns:p14="http://schemas.microsoft.com/office/powerpoint/2010/main" val="39809248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4_Custom Layout">
    <p:bg>
      <p:bgPr>
        <a:solidFill>
          <a:srgbClr val="1E22AA"/>
        </a:solidFill>
        <a:effectLst/>
      </p:bgPr>
    </p:bg>
    <p:spTree>
      <p:nvGrpSpPr>
        <p:cNvPr id="1" name=""/>
        <p:cNvGrpSpPr/>
        <p:nvPr/>
      </p:nvGrpSpPr>
      <p:grpSpPr>
        <a:xfrm>
          <a:off x="0" y="0"/>
          <a:ext cx="0" cy="0"/>
          <a:chOff x="0" y="0"/>
          <a:chExt cx="0" cy="0"/>
        </a:xfrm>
      </p:grpSpPr>
      <p:sp>
        <p:nvSpPr>
          <p:cNvPr id="6" name="Picture Placeholder 7"/>
          <p:cNvSpPr>
            <a:spLocks noGrp="1"/>
          </p:cNvSpPr>
          <p:nvPr>
            <p:ph type="pic" sz="quarter" idx="12"/>
          </p:nvPr>
        </p:nvSpPr>
        <p:spPr>
          <a:xfrm>
            <a:off x="4117702" y="-2038880"/>
            <a:ext cx="9089318" cy="9089318"/>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
        <p:nvSpPr>
          <p:cNvPr id="7" name="Title 1"/>
          <p:cNvSpPr>
            <a:spLocks noGrp="1"/>
          </p:cNvSpPr>
          <p:nvPr>
            <p:ph type="title" hasCustomPrompt="1"/>
          </p:nvPr>
        </p:nvSpPr>
        <p:spPr>
          <a:xfrm>
            <a:off x="863324" y="2142277"/>
            <a:ext cx="4187371" cy="1783443"/>
          </a:xfrm>
        </p:spPr>
        <p:txBody>
          <a:bodyPr/>
          <a:lstStyle>
            <a:lvl1pPr>
              <a:lnSpc>
                <a:spcPct val="100000"/>
              </a:lnSpc>
              <a:defRPr sz="5400">
                <a:solidFill>
                  <a:srgbClr val="FFFFFF"/>
                </a:solidFill>
                <a:latin typeface="Prometo Medium" panose="020B0704030203060203" pitchFamily="34" charset="0"/>
              </a:defRPr>
            </a:lvl1pPr>
          </a:lstStyle>
          <a:p>
            <a:r>
              <a:rPr lang="en-US" dirty="0"/>
              <a:t>Click To Edit Master Title Style</a:t>
            </a:r>
          </a:p>
        </p:txBody>
      </p:sp>
      <p:sp>
        <p:nvSpPr>
          <p:cNvPr id="5" name="Oval 4"/>
          <p:cNvSpPr/>
          <p:nvPr userDrawn="1"/>
        </p:nvSpPr>
        <p:spPr>
          <a:xfrm>
            <a:off x="11432327" y="6318703"/>
            <a:ext cx="370114" cy="370114"/>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8"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accent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10" name="Graphic 9">
            <a:extLst>
              <a:ext uri="{FF2B5EF4-FFF2-40B4-BE49-F238E27FC236}">
                <a16:creationId xmlns:a16="http://schemas.microsoft.com/office/drawing/2014/main" id="{5B3C2F39-DDC2-DF48-BED4-8C05FFE6DBB0}"/>
              </a:ext>
            </a:extLst>
          </p:cNvPr>
          <p:cNvPicPr>
            <a:picLocks noChangeAspect="1"/>
          </p:cNvPicPr>
          <p:nvPr userDrawn="1"/>
        </p:nvPicPr>
        <p:blipFill>
          <a:blip r:embed="rId2" cstate="print">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a:off x="372730" y="6337753"/>
            <a:ext cx="1311349" cy="333871"/>
          </a:xfrm>
          <a:prstGeom prst="rect">
            <a:avLst/>
          </a:prstGeom>
        </p:spPr>
      </p:pic>
      <p:sp>
        <p:nvSpPr>
          <p:cNvPr id="11" name="Title 1">
            <a:extLst>
              <a:ext uri="{FF2B5EF4-FFF2-40B4-BE49-F238E27FC236}">
                <a16:creationId xmlns:a16="http://schemas.microsoft.com/office/drawing/2014/main" id="{E0CEF597-DB9C-6745-9BD8-58F51E22A892}"/>
              </a:ext>
            </a:extLst>
          </p:cNvPr>
          <p:cNvSpPr txBox="1">
            <a:spLocks/>
          </p:cNvSpPr>
          <p:nvPr userDrawn="1"/>
        </p:nvSpPr>
        <p:spPr>
          <a:xfrm>
            <a:off x="581704" y="324233"/>
            <a:ext cx="4187371" cy="115416"/>
          </a:xfrm>
          <a:prstGeom prst="rect">
            <a:avLst/>
          </a:prstGeom>
        </p:spPr>
        <p:txBody>
          <a:bodyPr lIns="0" tIns="0" rIns="0" bIns="0">
            <a:spAutoFit/>
          </a:bodyPr>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dirty="0">
                <a:solidFill>
                  <a:schemeClr val="bg1"/>
                </a:solidFill>
                <a:latin typeface="Century Gothic" panose="020B0502020202020204" pitchFamily="34" charset="0"/>
              </a:rPr>
              <a:t>AGING &amp; TECH FORUM: ADDRESSING THE SILVER TSUNAMI </a:t>
            </a:r>
          </a:p>
        </p:txBody>
      </p:sp>
    </p:spTree>
    <p:extLst>
      <p:ext uri="{BB962C8B-B14F-4D97-AF65-F5344CB8AC3E}">
        <p14:creationId xmlns:p14="http://schemas.microsoft.com/office/powerpoint/2010/main" val="6380302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8_Custom Layout">
    <p:spTree>
      <p:nvGrpSpPr>
        <p:cNvPr id="1" name=""/>
        <p:cNvGrpSpPr/>
        <p:nvPr/>
      </p:nvGrpSpPr>
      <p:grpSpPr>
        <a:xfrm>
          <a:off x="0" y="0"/>
          <a:ext cx="0" cy="0"/>
          <a:chOff x="0" y="0"/>
          <a:chExt cx="0" cy="0"/>
        </a:xfrm>
      </p:grpSpPr>
      <p:sp>
        <p:nvSpPr>
          <p:cNvPr id="13" name="Oval 12"/>
          <p:cNvSpPr/>
          <p:nvPr userDrawn="1"/>
        </p:nvSpPr>
        <p:spPr>
          <a:xfrm>
            <a:off x="2139931" y="-529198"/>
            <a:ext cx="7916398" cy="7916396"/>
          </a:xfrm>
          <a:prstGeom prst="ellipse">
            <a:avLst/>
          </a:prstGeom>
          <a:noFill/>
          <a:ln w="6350">
            <a:solidFill>
              <a:schemeClr val="tx1">
                <a:alpha val="1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6"/>
          </p:nvPr>
        </p:nvSpPr>
        <p:spPr>
          <a:xfrm>
            <a:off x="1846312"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7"/>
          <p:cNvSpPr>
            <a:spLocks noGrp="1"/>
          </p:cNvSpPr>
          <p:nvPr>
            <p:ph type="pic" sz="quarter" idx="17"/>
          </p:nvPr>
        </p:nvSpPr>
        <p:spPr>
          <a:xfrm>
            <a:off x="4152190"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7" name="Picture Placeholder 7"/>
          <p:cNvSpPr>
            <a:spLocks noGrp="1"/>
          </p:cNvSpPr>
          <p:nvPr>
            <p:ph type="pic" sz="quarter" idx="18"/>
          </p:nvPr>
        </p:nvSpPr>
        <p:spPr>
          <a:xfrm>
            <a:off x="6458068"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9"/>
          </p:nvPr>
        </p:nvSpPr>
        <p:spPr>
          <a:xfrm>
            <a:off x="8763946" y="1129899"/>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9" name="Picture Placeholder 7"/>
          <p:cNvSpPr>
            <a:spLocks noGrp="1"/>
          </p:cNvSpPr>
          <p:nvPr>
            <p:ph type="pic" sz="quarter" idx="20"/>
          </p:nvPr>
        </p:nvSpPr>
        <p:spPr>
          <a:xfrm>
            <a:off x="1846312"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21"/>
          </p:nvPr>
        </p:nvSpPr>
        <p:spPr>
          <a:xfrm>
            <a:off x="4152190"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22"/>
          </p:nvPr>
        </p:nvSpPr>
        <p:spPr>
          <a:xfrm>
            <a:off x="6458068"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23"/>
          </p:nvPr>
        </p:nvSpPr>
        <p:spPr>
          <a:xfrm>
            <a:off x="8763946" y="3753830"/>
            <a:ext cx="1486294" cy="148629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284224830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5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63328" y="2230840"/>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4"/>
          </p:nvPr>
        </p:nvSpPr>
        <p:spPr>
          <a:xfrm>
            <a:off x="6096000" y="524535"/>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5"/>
          </p:nvPr>
        </p:nvSpPr>
        <p:spPr>
          <a:xfrm>
            <a:off x="6096000" y="2553237"/>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0" name="Picture Placeholder 7"/>
          <p:cNvSpPr>
            <a:spLocks noGrp="1"/>
          </p:cNvSpPr>
          <p:nvPr>
            <p:ph type="pic" sz="quarter" idx="16"/>
          </p:nvPr>
        </p:nvSpPr>
        <p:spPr>
          <a:xfrm>
            <a:off x="6096000" y="4581940"/>
            <a:ext cx="1722783" cy="1722781"/>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255638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22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957130" y="468720"/>
            <a:ext cx="6035040" cy="603504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0409309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6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583" y="1171169"/>
            <a:ext cx="9833429" cy="1028700"/>
          </a:xfrm>
        </p:spPr>
        <p:txBody>
          <a:bodyPr/>
          <a:lstStyle>
            <a:lvl1pPr>
              <a:defRPr sz="32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Picture Placeholder 7"/>
          <p:cNvSpPr>
            <a:spLocks noGrp="1"/>
          </p:cNvSpPr>
          <p:nvPr>
            <p:ph type="pic" sz="quarter" idx="13"/>
          </p:nvPr>
        </p:nvSpPr>
        <p:spPr>
          <a:xfrm>
            <a:off x="1596571"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1" name="Picture Placeholder 7"/>
          <p:cNvSpPr>
            <a:spLocks noGrp="1"/>
          </p:cNvSpPr>
          <p:nvPr>
            <p:ph type="pic" sz="quarter" idx="14"/>
          </p:nvPr>
        </p:nvSpPr>
        <p:spPr>
          <a:xfrm>
            <a:off x="4959468"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12" name="Picture Placeholder 7"/>
          <p:cNvSpPr>
            <a:spLocks noGrp="1"/>
          </p:cNvSpPr>
          <p:nvPr>
            <p:ph type="pic" sz="quarter" idx="15"/>
          </p:nvPr>
        </p:nvSpPr>
        <p:spPr>
          <a:xfrm>
            <a:off x="8322365" y="2318838"/>
            <a:ext cx="2273064" cy="227306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426548525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34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0" y="0"/>
            <a:ext cx="12192000"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359798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6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4"/>
          <p:cNvSpPr>
            <a:spLocks noGrp="1"/>
          </p:cNvSpPr>
          <p:nvPr>
            <p:ph type="pic" sz="quarter" idx="14"/>
          </p:nvPr>
        </p:nvSpPr>
        <p:spPr>
          <a:xfrm>
            <a:off x="-1"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
        <p:nvSpPr>
          <p:cNvPr id="6" name="Picture Placeholder 4"/>
          <p:cNvSpPr>
            <a:spLocks noGrp="1"/>
          </p:cNvSpPr>
          <p:nvPr>
            <p:ph type="pic" sz="quarter" idx="15"/>
          </p:nvPr>
        </p:nvSpPr>
        <p:spPr>
          <a:xfrm>
            <a:off x="6057207" y="0"/>
            <a:ext cx="6134793" cy="6858000"/>
          </a:xfrm>
          <a:prstGeom prst="rect">
            <a:avLst/>
          </a:pr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5137219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Slide Number Placeholder 2"/>
          <p:cNvSpPr>
            <a:spLocks noGrp="1"/>
          </p:cNvSpPr>
          <p:nvPr>
            <p:ph type="sldNum" sz="quarter" idx="10"/>
          </p:nvPr>
        </p:nvSpPr>
        <p:spPr/>
        <p:txBody>
          <a:body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11829717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699" y="1162796"/>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699" y="2017946"/>
            <a:ext cx="9833429" cy="3429000"/>
          </a:xfrm>
          <a:prstGeom prst="rect">
            <a:avLst/>
          </a:prstGeom>
        </p:spPr>
        <p:txBody>
          <a:bodyPr wrap="square"/>
          <a:lstStyle>
            <a:lvl1pPr marL="295275" indent="-295275">
              <a:buClr>
                <a:srgbClr val="FF5A5A"/>
              </a:buClr>
              <a:buFont typeface="Arial" panose="020B0604020202020204" pitchFamily="34" charset="0"/>
              <a:buChar char="•"/>
              <a:tabLst/>
              <a:defRPr sz="2000">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1" i="0">
                <a:solidFill>
                  <a:schemeClr val="accent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112790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Default Slide">
    <p:spTree>
      <p:nvGrpSpPr>
        <p:cNvPr id="1" name=""/>
        <p:cNvGrpSpPr/>
        <p:nvPr/>
      </p:nvGrpSpPr>
      <p:grpSpPr>
        <a:xfrm>
          <a:off x="0" y="0"/>
          <a:ext cx="0" cy="0"/>
          <a:chOff x="0" y="0"/>
          <a:chExt cx="0" cy="0"/>
        </a:xfrm>
      </p:grpSpPr>
      <p:sp>
        <p:nvSpPr>
          <p:cNvPr id="5" name="Номер слайда 21">
            <a:extLst>
              <a:ext uri="{FF2B5EF4-FFF2-40B4-BE49-F238E27FC236}">
                <a16:creationId xmlns:a16="http://schemas.microsoft.com/office/drawing/2014/main" id="{BD80ABFB-92CE-9A48-ABAC-163856957F6E}"/>
              </a:ext>
            </a:extLst>
          </p:cNvPr>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
        <p:nvSpPr>
          <p:cNvPr id="8" name="Title 1">
            <a:extLst>
              <a:ext uri="{FF2B5EF4-FFF2-40B4-BE49-F238E27FC236}">
                <a16:creationId xmlns:a16="http://schemas.microsoft.com/office/drawing/2014/main" id="{19D354AA-690E-A840-BB35-89E92223EFE8}"/>
              </a:ext>
            </a:extLst>
          </p:cNvPr>
          <p:cNvSpPr>
            <a:spLocks noGrp="1"/>
          </p:cNvSpPr>
          <p:nvPr>
            <p:ph type="title" hasCustomPrompt="1"/>
          </p:nvPr>
        </p:nvSpPr>
        <p:spPr>
          <a:xfrm>
            <a:off x="854583" y="1171169"/>
            <a:ext cx="9833429" cy="1028700"/>
          </a:xfrm>
        </p:spPr>
        <p:txBody>
          <a:bodyPr/>
          <a:lstStyle>
            <a:lvl1pPr>
              <a:defRPr sz="3600">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395223780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SBU Title Slide">
    <p:spTree>
      <p:nvGrpSpPr>
        <p:cNvPr id="1" name="Shape 18"/>
        <p:cNvGrpSpPr/>
        <p:nvPr/>
      </p:nvGrpSpPr>
      <p:grpSpPr>
        <a:xfrm>
          <a:off x="0" y="0"/>
          <a:ext cx="0" cy="0"/>
          <a:chOff x="0" y="0"/>
          <a:chExt cx="0" cy="0"/>
        </a:xfrm>
      </p:grpSpPr>
      <p:pic>
        <p:nvPicPr>
          <p:cNvPr id="19" name="Shape 19"/>
          <p:cNvPicPr preferRelativeResize="0"/>
          <p:nvPr/>
        </p:nvPicPr>
        <p:blipFill rotWithShape="1">
          <a:blip r:embed="rId2">
            <a:alphaModFix/>
          </a:blip>
          <a:srcRect/>
          <a:stretch/>
        </p:blipFill>
        <p:spPr>
          <a:xfrm>
            <a:off x="0" y="1"/>
            <a:ext cx="12192000" cy="6857999"/>
          </a:xfrm>
          <a:prstGeom prst="rect">
            <a:avLst/>
          </a:prstGeom>
          <a:noFill/>
          <a:ln>
            <a:noFill/>
          </a:ln>
        </p:spPr>
      </p:pic>
      <p:sp>
        <p:nvSpPr>
          <p:cNvPr id="20" name="Shape 20"/>
          <p:cNvSpPr txBox="1"/>
          <p:nvPr/>
        </p:nvSpPr>
        <p:spPr>
          <a:xfrm>
            <a:off x="8738884" y="6366262"/>
            <a:ext cx="2743200" cy="365124"/>
          </a:xfrm>
          <a:prstGeom prst="rect">
            <a:avLst/>
          </a:prstGeom>
          <a:noFill/>
          <a:ln>
            <a:noFill/>
          </a:ln>
        </p:spPr>
        <p:txBody>
          <a:bodyPr lIns="121900" tIns="60933" rIns="121900" bIns="60933" anchor="ctr" anchorCtr="0">
            <a:noAutofit/>
          </a:bodyPr>
          <a:lstStyle/>
          <a:p>
            <a:pPr marL="0" marR="0" lvl="0" indent="0" algn="r" rtl="0">
              <a:spcBef>
                <a:spcPts val="0"/>
              </a:spcBef>
              <a:buSzPct val="25000"/>
              <a:buNone/>
            </a:pPr>
            <a:fld id="{00000000-1234-1234-1234-123412341234}" type="slidenum">
              <a:rPr lang="en-US" sz="1333" b="1"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1333" b="1" i="0" u="none" strike="noStrike" cap="none" dirty="0">
              <a:solidFill>
                <a:schemeClr val="lt1"/>
              </a:solidFill>
              <a:latin typeface="Arial"/>
              <a:ea typeface="Arial"/>
              <a:cs typeface="Arial"/>
              <a:sym typeface="Arial"/>
            </a:endParaRPr>
          </a:p>
        </p:txBody>
      </p:sp>
      <p:pic>
        <p:nvPicPr>
          <p:cNvPr id="21" name="Shape 21"/>
          <p:cNvPicPr preferRelativeResize="0"/>
          <p:nvPr/>
        </p:nvPicPr>
        <p:blipFill rotWithShape="1">
          <a:blip r:embed="rId3">
            <a:alphaModFix/>
          </a:blip>
          <a:srcRect/>
          <a:stretch/>
        </p:blipFill>
        <p:spPr>
          <a:xfrm>
            <a:off x="830963" y="6236902"/>
            <a:ext cx="1040965" cy="389389"/>
          </a:xfrm>
          <a:prstGeom prst="rect">
            <a:avLst/>
          </a:prstGeom>
          <a:noFill/>
          <a:ln>
            <a:noFill/>
          </a:ln>
        </p:spPr>
      </p:pic>
      <p:pic>
        <p:nvPicPr>
          <p:cNvPr id="22" name="Shape 22"/>
          <p:cNvPicPr preferRelativeResize="0"/>
          <p:nvPr/>
        </p:nvPicPr>
        <p:blipFill rotWithShape="1">
          <a:blip r:embed="rId4">
            <a:alphaModFix/>
          </a:blip>
          <a:srcRect/>
          <a:stretch/>
        </p:blipFill>
        <p:spPr>
          <a:xfrm>
            <a:off x="830962" y="263978"/>
            <a:ext cx="1976155" cy="337929"/>
          </a:xfrm>
          <a:prstGeom prst="rect">
            <a:avLst/>
          </a:prstGeom>
          <a:noFill/>
          <a:ln>
            <a:noFill/>
          </a:ln>
        </p:spPr>
      </p:pic>
      <p:cxnSp>
        <p:nvCxnSpPr>
          <p:cNvPr id="23" name="Shape 23"/>
          <p:cNvCxnSpPr/>
          <p:nvPr/>
        </p:nvCxnSpPr>
        <p:spPr>
          <a:xfrm>
            <a:off x="830964" y="6089388"/>
            <a:ext cx="10528145" cy="0"/>
          </a:xfrm>
          <a:prstGeom prst="straightConnector1">
            <a:avLst/>
          </a:prstGeom>
          <a:noFill/>
          <a:ln w="19050" cap="flat" cmpd="sng">
            <a:solidFill>
              <a:schemeClr val="lt1"/>
            </a:solidFill>
            <a:prstDash val="dot"/>
            <a:miter/>
            <a:headEnd type="none" w="med" len="med"/>
            <a:tailEnd type="none" w="med" len="med"/>
          </a:ln>
        </p:spPr>
      </p:cxnSp>
      <p:sp>
        <p:nvSpPr>
          <p:cNvPr id="24" name="Shape 24"/>
          <p:cNvSpPr txBox="1">
            <a:spLocks noGrp="1"/>
          </p:cNvSpPr>
          <p:nvPr>
            <p:ph type="body" idx="1"/>
          </p:nvPr>
        </p:nvSpPr>
        <p:spPr>
          <a:xfrm>
            <a:off x="694388" y="1820598"/>
            <a:ext cx="10515600" cy="3780911"/>
          </a:xfrm>
          <a:prstGeom prst="rect">
            <a:avLst/>
          </a:prstGeom>
          <a:noFill/>
          <a:ln>
            <a:noFill/>
          </a:ln>
        </p:spPr>
        <p:txBody>
          <a:bodyPr lIns="91425" tIns="91425" rIns="91425" bIns="91425" anchor="t" anchorCtr="0"/>
          <a:lstStyle>
            <a:lvl1pPr marL="0" marR="0" lvl="0" indent="0" algn="l" rtl="0">
              <a:lnSpc>
                <a:spcPct val="70000"/>
              </a:lnSpc>
              <a:spcBef>
                <a:spcPts val="0"/>
              </a:spcBef>
              <a:buClr>
                <a:schemeClr val="lt1"/>
              </a:buClr>
              <a:buFont typeface="Arial"/>
              <a:buNone/>
              <a:defRPr sz="6667" b="1" i="0" u="none" strike="noStrike" cap="none">
                <a:solidFill>
                  <a:schemeClr val="lt1"/>
                </a:solidFill>
                <a:latin typeface="Calibri"/>
                <a:ea typeface="Calibri"/>
                <a:cs typeface="Calibri"/>
                <a:sym typeface="Calibri"/>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435927728"/>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SBU Centered Text">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769494" y="1023930"/>
            <a:ext cx="10992785" cy="1402689"/>
          </a:xfrm>
          <a:prstGeom prst="rect">
            <a:avLst/>
          </a:prstGeom>
          <a:noFill/>
          <a:ln>
            <a:noFill/>
          </a:ln>
        </p:spPr>
        <p:txBody>
          <a:bodyPr lIns="91425" tIns="91425" rIns="91425" bIns="91425" anchor="t" anchorCtr="0"/>
          <a:lstStyle>
            <a:lvl1pPr marL="0" marR="0" lvl="0" indent="0" algn="l" rtl="0">
              <a:lnSpc>
                <a:spcPct val="80000"/>
              </a:lnSpc>
              <a:spcBef>
                <a:spcPts val="0"/>
              </a:spcBef>
              <a:buClr>
                <a:schemeClr val="dk1"/>
              </a:buClr>
              <a:buFont typeface="Calibri"/>
              <a:buNone/>
              <a:defRPr sz="4800" b="0" i="0" u="none" strike="noStrike" cap="none">
                <a:solidFill>
                  <a:schemeClr val="dk1"/>
                </a:solidFill>
                <a:latin typeface="Calibri"/>
                <a:ea typeface="Calibri"/>
                <a:cs typeface="Calibri"/>
                <a:sym typeface="Calibri"/>
              </a:defRPr>
            </a:lvl1pPr>
            <a:lvl2pPr lvl="1" indent="0">
              <a:spcBef>
                <a:spcPts val="0"/>
              </a:spcBef>
              <a:buNone/>
              <a:defRPr sz="2400"/>
            </a:lvl2pPr>
            <a:lvl3pPr lvl="2" indent="0">
              <a:spcBef>
                <a:spcPts val="0"/>
              </a:spcBef>
              <a:buNone/>
              <a:defRPr sz="2400"/>
            </a:lvl3pPr>
            <a:lvl4pPr lvl="3" indent="0">
              <a:spcBef>
                <a:spcPts val="0"/>
              </a:spcBef>
              <a:buNone/>
              <a:defRPr sz="2400"/>
            </a:lvl4pPr>
            <a:lvl5pPr lvl="4" indent="0">
              <a:spcBef>
                <a:spcPts val="0"/>
              </a:spcBef>
              <a:buNone/>
              <a:defRPr sz="2400"/>
            </a:lvl5pPr>
            <a:lvl6pPr lvl="5" indent="0">
              <a:spcBef>
                <a:spcPts val="0"/>
              </a:spcBef>
              <a:buNone/>
              <a:defRPr sz="2400"/>
            </a:lvl6pPr>
            <a:lvl7pPr lvl="6" indent="0">
              <a:spcBef>
                <a:spcPts val="0"/>
              </a:spcBef>
              <a:buNone/>
              <a:defRPr sz="2400"/>
            </a:lvl7pPr>
            <a:lvl8pPr lvl="7" indent="0">
              <a:spcBef>
                <a:spcPts val="0"/>
              </a:spcBef>
              <a:buNone/>
              <a:defRPr sz="2400"/>
            </a:lvl8pPr>
            <a:lvl9pPr lvl="8" indent="0">
              <a:spcBef>
                <a:spcPts val="0"/>
              </a:spcBef>
              <a:buNone/>
              <a:defRPr sz="2400"/>
            </a:lvl9pPr>
          </a:lstStyle>
          <a:p>
            <a:endParaRPr/>
          </a:p>
        </p:txBody>
      </p:sp>
      <p:sp>
        <p:nvSpPr>
          <p:cNvPr id="27" name="Shape 27"/>
          <p:cNvSpPr txBox="1">
            <a:spLocks noGrp="1"/>
          </p:cNvSpPr>
          <p:nvPr>
            <p:ph type="body" idx="1"/>
          </p:nvPr>
        </p:nvSpPr>
        <p:spPr>
          <a:xfrm>
            <a:off x="769494" y="2555888"/>
            <a:ext cx="10992785" cy="3078205"/>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828383"/>
              </a:buClr>
              <a:buFont typeface="Arial"/>
              <a:buNone/>
              <a:defRPr sz="1600" b="0" i="0" u="none" strike="noStrike" cap="none">
                <a:solidFill>
                  <a:srgbClr val="828383"/>
                </a:solidFill>
                <a:latin typeface="Calibri"/>
                <a:ea typeface="Calibri"/>
                <a:cs typeface="Calibri"/>
                <a:sym typeface="Calibri"/>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dirty="0"/>
          </a:p>
        </p:txBody>
      </p:sp>
    </p:spTree>
    <p:extLst>
      <p:ext uri="{BB962C8B-B14F-4D97-AF65-F5344CB8AC3E}">
        <p14:creationId xmlns:p14="http://schemas.microsoft.com/office/powerpoint/2010/main" val="4026140314"/>
      </p:ext>
    </p:extLst>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SBU Logo">
    <p:spTree>
      <p:nvGrpSpPr>
        <p:cNvPr id="1" name="Shape 28"/>
        <p:cNvGrpSpPr/>
        <p:nvPr/>
      </p:nvGrpSpPr>
      <p:grpSpPr>
        <a:xfrm>
          <a:off x="0" y="0"/>
          <a:ext cx="0" cy="0"/>
          <a:chOff x="0" y="0"/>
          <a:chExt cx="0" cy="0"/>
        </a:xfrm>
      </p:grpSpPr>
      <p:pic>
        <p:nvPicPr>
          <p:cNvPr id="29" name="Shape 29"/>
          <p:cNvPicPr preferRelativeResize="0"/>
          <p:nvPr/>
        </p:nvPicPr>
        <p:blipFill rotWithShape="1">
          <a:blip r:embed="rId2">
            <a:alphaModFix/>
          </a:blip>
          <a:srcRect/>
          <a:stretch/>
        </p:blipFill>
        <p:spPr>
          <a:xfrm>
            <a:off x="0" y="1"/>
            <a:ext cx="12192000" cy="6857999"/>
          </a:xfrm>
          <a:prstGeom prst="rect">
            <a:avLst/>
          </a:prstGeom>
          <a:noFill/>
          <a:ln>
            <a:noFill/>
          </a:ln>
        </p:spPr>
      </p:pic>
      <p:pic>
        <p:nvPicPr>
          <p:cNvPr id="30" name="Shape 30"/>
          <p:cNvPicPr preferRelativeResize="0"/>
          <p:nvPr/>
        </p:nvPicPr>
        <p:blipFill rotWithShape="1">
          <a:blip r:embed="rId3">
            <a:alphaModFix/>
          </a:blip>
          <a:srcRect/>
          <a:stretch/>
        </p:blipFill>
        <p:spPr>
          <a:xfrm>
            <a:off x="1403498" y="1439755"/>
            <a:ext cx="4481381" cy="766333"/>
          </a:xfrm>
          <a:prstGeom prst="rect">
            <a:avLst/>
          </a:prstGeom>
          <a:noFill/>
          <a:ln>
            <a:noFill/>
          </a:ln>
        </p:spPr>
      </p:pic>
      <p:cxnSp>
        <p:nvCxnSpPr>
          <p:cNvPr id="31" name="Shape 31"/>
          <p:cNvCxnSpPr/>
          <p:nvPr/>
        </p:nvCxnSpPr>
        <p:spPr>
          <a:xfrm rot="10800000" flipH="1">
            <a:off x="2199466" y="5158623"/>
            <a:ext cx="10126851" cy="9909"/>
          </a:xfrm>
          <a:prstGeom prst="straightConnector1">
            <a:avLst/>
          </a:prstGeom>
          <a:noFill/>
          <a:ln w="19050" cap="flat" cmpd="sng">
            <a:solidFill>
              <a:schemeClr val="lt1"/>
            </a:solidFill>
            <a:prstDash val="dot"/>
            <a:miter/>
            <a:headEnd type="none" w="med" len="med"/>
            <a:tailEnd type="none" w="med" len="med"/>
          </a:ln>
        </p:spPr>
      </p:cxnSp>
      <p:pic>
        <p:nvPicPr>
          <p:cNvPr id="32" name="Shape 32"/>
          <p:cNvPicPr preferRelativeResize="0"/>
          <p:nvPr/>
        </p:nvPicPr>
        <p:blipFill rotWithShape="1">
          <a:blip r:embed="rId4">
            <a:alphaModFix/>
          </a:blip>
          <a:srcRect/>
          <a:stretch/>
        </p:blipFill>
        <p:spPr>
          <a:xfrm>
            <a:off x="2199468" y="2524448"/>
            <a:ext cx="6107281" cy="2282147"/>
          </a:xfrm>
          <a:prstGeom prst="rect">
            <a:avLst/>
          </a:prstGeom>
          <a:noFill/>
          <a:ln>
            <a:noFill/>
          </a:ln>
        </p:spPr>
      </p:pic>
      <p:sp>
        <p:nvSpPr>
          <p:cNvPr id="33" name="Shape 33"/>
          <p:cNvSpPr txBox="1">
            <a:spLocks noGrp="1"/>
          </p:cNvSpPr>
          <p:nvPr>
            <p:ph type="body" idx="1"/>
          </p:nvPr>
        </p:nvSpPr>
        <p:spPr>
          <a:xfrm>
            <a:off x="2066982" y="5356823"/>
            <a:ext cx="5774257" cy="399096"/>
          </a:xfrm>
          <a:prstGeom prst="rect">
            <a:avLst/>
          </a:prstGeom>
          <a:noFill/>
          <a:ln>
            <a:noFill/>
          </a:ln>
        </p:spPr>
        <p:txBody>
          <a:bodyPr lIns="91425" tIns="91425" rIns="91425" bIns="91425" anchor="t" anchorCtr="0"/>
          <a:lstStyle>
            <a:lvl1pPr marL="0" marR="0" lvl="0" indent="0" algn="l" rtl="0">
              <a:lnSpc>
                <a:spcPct val="100000"/>
              </a:lnSpc>
              <a:spcBef>
                <a:spcPts val="1000"/>
              </a:spcBef>
              <a:buClr>
                <a:schemeClr val="lt1"/>
              </a:buClr>
              <a:buFont typeface="Arial"/>
              <a:buNone/>
              <a:defRPr sz="1867" b="0" i="0" u="none" strike="noStrike" cap="none">
                <a:solidFill>
                  <a:schemeClr val="lt1"/>
                </a:solidFill>
                <a:latin typeface="Arial"/>
                <a:ea typeface="Arial"/>
                <a:cs typeface="Arial"/>
                <a:sym typeface="Arial"/>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32350524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SBU Centered Text-2 Column">
    <p:spTree>
      <p:nvGrpSpPr>
        <p:cNvPr id="1" name="Shape 34"/>
        <p:cNvGrpSpPr/>
        <p:nvPr/>
      </p:nvGrpSpPr>
      <p:grpSpPr>
        <a:xfrm>
          <a:off x="0" y="0"/>
          <a:ext cx="0" cy="0"/>
          <a:chOff x="0" y="0"/>
          <a:chExt cx="0" cy="0"/>
        </a:xfrm>
      </p:grpSpPr>
      <p:sp>
        <p:nvSpPr>
          <p:cNvPr id="35" name="Shape 35"/>
          <p:cNvSpPr txBox="1">
            <a:spLocks noGrp="1"/>
          </p:cNvSpPr>
          <p:nvPr>
            <p:ph type="title"/>
          </p:nvPr>
        </p:nvSpPr>
        <p:spPr>
          <a:xfrm>
            <a:off x="864939" y="1023791"/>
            <a:ext cx="10637868" cy="1399724"/>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Calibri"/>
              <a:buNone/>
              <a:defRPr sz="4800" b="0" i="0" u="none" strike="noStrike" cap="none">
                <a:solidFill>
                  <a:schemeClr val="dk1"/>
                </a:solidFill>
                <a:latin typeface="Calibri"/>
                <a:ea typeface="Calibri"/>
                <a:cs typeface="Calibri"/>
                <a:sym typeface="Calibri"/>
              </a:defRPr>
            </a:lvl1pPr>
            <a:lvl2pPr lvl="1" indent="0">
              <a:spcBef>
                <a:spcPts val="0"/>
              </a:spcBef>
              <a:buNone/>
              <a:defRPr sz="2400"/>
            </a:lvl2pPr>
            <a:lvl3pPr lvl="2" indent="0">
              <a:spcBef>
                <a:spcPts val="0"/>
              </a:spcBef>
              <a:buNone/>
              <a:defRPr sz="2400"/>
            </a:lvl3pPr>
            <a:lvl4pPr lvl="3" indent="0">
              <a:spcBef>
                <a:spcPts val="0"/>
              </a:spcBef>
              <a:buNone/>
              <a:defRPr sz="2400"/>
            </a:lvl4pPr>
            <a:lvl5pPr lvl="4" indent="0">
              <a:spcBef>
                <a:spcPts val="0"/>
              </a:spcBef>
              <a:buNone/>
              <a:defRPr sz="2400"/>
            </a:lvl5pPr>
            <a:lvl6pPr lvl="5" indent="0">
              <a:spcBef>
                <a:spcPts val="0"/>
              </a:spcBef>
              <a:buNone/>
              <a:defRPr sz="2400"/>
            </a:lvl6pPr>
            <a:lvl7pPr lvl="6" indent="0">
              <a:spcBef>
                <a:spcPts val="0"/>
              </a:spcBef>
              <a:buNone/>
              <a:defRPr sz="2400"/>
            </a:lvl7pPr>
            <a:lvl8pPr lvl="7" indent="0">
              <a:spcBef>
                <a:spcPts val="0"/>
              </a:spcBef>
              <a:buNone/>
              <a:defRPr sz="2400"/>
            </a:lvl8pPr>
            <a:lvl9pPr lvl="8" indent="0">
              <a:spcBef>
                <a:spcPts val="0"/>
              </a:spcBef>
              <a:buNone/>
              <a:defRPr sz="2400"/>
            </a:lvl9pPr>
          </a:lstStyle>
          <a:p>
            <a:endParaRPr/>
          </a:p>
        </p:txBody>
      </p:sp>
      <p:sp>
        <p:nvSpPr>
          <p:cNvPr id="36" name="Shape 36"/>
          <p:cNvSpPr txBox="1">
            <a:spLocks noGrp="1"/>
          </p:cNvSpPr>
          <p:nvPr>
            <p:ph type="body" idx="1"/>
          </p:nvPr>
        </p:nvSpPr>
        <p:spPr>
          <a:xfrm>
            <a:off x="864939" y="2559189"/>
            <a:ext cx="5081157" cy="3078205"/>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828383"/>
              </a:buClr>
              <a:buFont typeface="Arial"/>
              <a:buNone/>
              <a:defRPr sz="1600" b="0" i="0" u="none" strike="noStrike" cap="none">
                <a:solidFill>
                  <a:srgbClr val="828383"/>
                </a:solidFill>
                <a:latin typeface="Calibri"/>
                <a:ea typeface="Calibri"/>
                <a:cs typeface="Calibri"/>
                <a:sym typeface="Calibri"/>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37" name="Shape 37"/>
          <p:cNvSpPr txBox="1">
            <a:spLocks noGrp="1"/>
          </p:cNvSpPr>
          <p:nvPr>
            <p:ph type="body" idx="2"/>
          </p:nvPr>
        </p:nvSpPr>
        <p:spPr>
          <a:xfrm>
            <a:off x="6086007" y="2559189"/>
            <a:ext cx="5416800" cy="3078205"/>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828383"/>
              </a:buClr>
              <a:buFont typeface="Arial"/>
              <a:buNone/>
              <a:defRPr sz="1600" b="0" i="0" u="none" strike="noStrike" cap="none">
                <a:solidFill>
                  <a:srgbClr val="828383"/>
                </a:solidFill>
                <a:latin typeface="Calibri"/>
                <a:ea typeface="Calibri"/>
                <a:cs typeface="Calibri"/>
                <a:sym typeface="Calibri"/>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634777333"/>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cSld name="SBU Left Bulleted Text">
    <p:spTree>
      <p:nvGrpSpPr>
        <p:cNvPr id="1" name="Shape 38"/>
        <p:cNvGrpSpPr/>
        <p:nvPr/>
      </p:nvGrpSpPr>
      <p:grpSpPr>
        <a:xfrm>
          <a:off x="0" y="0"/>
          <a:ext cx="0" cy="0"/>
          <a:chOff x="0" y="0"/>
          <a:chExt cx="0" cy="0"/>
        </a:xfrm>
      </p:grpSpPr>
      <p:sp>
        <p:nvSpPr>
          <p:cNvPr id="39" name="Shape 39"/>
          <p:cNvSpPr txBox="1">
            <a:spLocks noGrp="1"/>
          </p:cNvSpPr>
          <p:nvPr>
            <p:ph type="title"/>
          </p:nvPr>
        </p:nvSpPr>
        <p:spPr>
          <a:xfrm>
            <a:off x="684337" y="1050563"/>
            <a:ext cx="2956583" cy="3344804"/>
          </a:xfrm>
          <a:prstGeom prst="rect">
            <a:avLst/>
          </a:prstGeom>
          <a:noFill/>
          <a:ln>
            <a:noFill/>
          </a:ln>
        </p:spPr>
        <p:txBody>
          <a:bodyPr lIns="91425" tIns="91425" rIns="91425" bIns="91425" anchor="t" anchorCtr="0"/>
          <a:lstStyle>
            <a:lvl1pPr marL="0" marR="0" lvl="0" indent="0" algn="l" rtl="0">
              <a:lnSpc>
                <a:spcPct val="70000"/>
              </a:lnSpc>
              <a:spcBef>
                <a:spcPts val="0"/>
              </a:spcBef>
              <a:buClr>
                <a:schemeClr val="dk1"/>
              </a:buClr>
              <a:buFont typeface="Arial"/>
              <a:buNone/>
              <a:defRPr sz="4800" b="0" i="0" u="none" strike="noStrike" cap="none">
                <a:solidFill>
                  <a:schemeClr val="dk1"/>
                </a:solidFill>
                <a:latin typeface="Arial"/>
                <a:ea typeface="Arial"/>
                <a:cs typeface="Arial"/>
                <a:sym typeface="Arial"/>
              </a:defRPr>
            </a:lvl1pPr>
            <a:lvl2pPr lvl="1" indent="0">
              <a:spcBef>
                <a:spcPts val="0"/>
              </a:spcBef>
              <a:buNone/>
              <a:defRPr sz="2400"/>
            </a:lvl2pPr>
            <a:lvl3pPr lvl="2" indent="0">
              <a:spcBef>
                <a:spcPts val="0"/>
              </a:spcBef>
              <a:buNone/>
              <a:defRPr sz="2400"/>
            </a:lvl3pPr>
            <a:lvl4pPr lvl="3" indent="0">
              <a:spcBef>
                <a:spcPts val="0"/>
              </a:spcBef>
              <a:buNone/>
              <a:defRPr sz="2400"/>
            </a:lvl4pPr>
            <a:lvl5pPr lvl="4" indent="0">
              <a:spcBef>
                <a:spcPts val="0"/>
              </a:spcBef>
              <a:buNone/>
              <a:defRPr sz="2400"/>
            </a:lvl5pPr>
            <a:lvl6pPr lvl="5" indent="0">
              <a:spcBef>
                <a:spcPts val="0"/>
              </a:spcBef>
              <a:buNone/>
              <a:defRPr sz="2400"/>
            </a:lvl6pPr>
            <a:lvl7pPr lvl="6" indent="0">
              <a:spcBef>
                <a:spcPts val="0"/>
              </a:spcBef>
              <a:buNone/>
              <a:defRPr sz="2400"/>
            </a:lvl7pPr>
            <a:lvl8pPr lvl="7" indent="0">
              <a:spcBef>
                <a:spcPts val="0"/>
              </a:spcBef>
              <a:buNone/>
              <a:defRPr sz="2400"/>
            </a:lvl8pPr>
            <a:lvl9pPr lvl="8" indent="0">
              <a:spcBef>
                <a:spcPts val="0"/>
              </a:spcBef>
              <a:buNone/>
              <a:defRPr sz="2400"/>
            </a:lvl9pPr>
          </a:lstStyle>
          <a:p>
            <a:endParaRPr/>
          </a:p>
        </p:txBody>
      </p:sp>
      <p:sp>
        <p:nvSpPr>
          <p:cNvPr id="40" name="Shape 40"/>
          <p:cNvSpPr txBox="1">
            <a:spLocks noGrp="1"/>
          </p:cNvSpPr>
          <p:nvPr>
            <p:ph type="body" idx="1"/>
          </p:nvPr>
        </p:nvSpPr>
        <p:spPr>
          <a:xfrm>
            <a:off x="3855212" y="1050561"/>
            <a:ext cx="6929907" cy="4112383"/>
          </a:xfrm>
          <a:prstGeom prst="rect">
            <a:avLst/>
          </a:prstGeom>
          <a:noFill/>
          <a:ln>
            <a:noFill/>
          </a:ln>
        </p:spPr>
        <p:txBody>
          <a:bodyPr lIns="91425" tIns="91425" rIns="91425" bIns="91425" anchor="t" anchorCtr="0"/>
          <a:lstStyle>
            <a:lvl1pPr marL="228594" marR="0" lvl="0" indent="-126997" algn="l" rtl="0">
              <a:lnSpc>
                <a:spcPct val="100000"/>
              </a:lnSpc>
              <a:spcBef>
                <a:spcPts val="1000"/>
              </a:spcBef>
              <a:buClr>
                <a:srgbClr val="828383"/>
              </a:buClr>
              <a:buSzPct val="100000"/>
              <a:buFont typeface="Arial"/>
              <a:buChar char="•"/>
              <a:defRPr sz="1600"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0271689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cSld name="SBU Text 1 Photo">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703791" y="1023791"/>
            <a:ext cx="4179752" cy="994527"/>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Arial"/>
              <a:buNone/>
              <a:defRPr sz="4000" b="0" i="0" u="none" strike="noStrike" cap="none">
                <a:solidFill>
                  <a:schemeClr val="dk1"/>
                </a:solidFill>
                <a:latin typeface="Arial"/>
                <a:ea typeface="Arial"/>
                <a:cs typeface="Arial"/>
                <a:sym typeface="Arial"/>
              </a:defRPr>
            </a:lvl1pPr>
            <a:lvl2pPr lvl="1" indent="0">
              <a:spcBef>
                <a:spcPts val="0"/>
              </a:spcBef>
              <a:buNone/>
              <a:defRPr sz="2400"/>
            </a:lvl2pPr>
            <a:lvl3pPr lvl="2" indent="0">
              <a:spcBef>
                <a:spcPts val="0"/>
              </a:spcBef>
              <a:buNone/>
              <a:defRPr sz="2400"/>
            </a:lvl3pPr>
            <a:lvl4pPr lvl="3" indent="0">
              <a:spcBef>
                <a:spcPts val="0"/>
              </a:spcBef>
              <a:buNone/>
              <a:defRPr sz="2400"/>
            </a:lvl4pPr>
            <a:lvl5pPr lvl="4" indent="0">
              <a:spcBef>
                <a:spcPts val="0"/>
              </a:spcBef>
              <a:buNone/>
              <a:defRPr sz="2400"/>
            </a:lvl5pPr>
            <a:lvl6pPr lvl="5" indent="0">
              <a:spcBef>
                <a:spcPts val="0"/>
              </a:spcBef>
              <a:buNone/>
              <a:defRPr sz="2400"/>
            </a:lvl6pPr>
            <a:lvl7pPr lvl="6" indent="0">
              <a:spcBef>
                <a:spcPts val="0"/>
              </a:spcBef>
              <a:buNone/>
              <a:defRPr sz="2400"/>
            </a:lvl7pPr>
            <a:lvl8pPr lvl="7" indent="0">
              <a:spcBef>
                <a:spcPts val="0"/>
              </a:spcBef>
              <a:buNone/>
              <a:defRPr sz="2400"/>
            </a:lvl8pPr>
            <a:lvl9pPr lvl="8" indent="0">
              <a:spcBef>
                <a:spcPts val="0"/>
              </a:spcBef>
              <a:buNone/>
              <a:defRPr sz="2400"/>
            </a:lvl9pPr>
          </a:lstStyle>
          <a:p>
            <a:endParaRPr/>
          </a:p>
        </p:txBody>
      </p:sp>
      <p:sp>
        <p:nvSpPr>
          <p:cNvPr id="46" name="Shape 46"/>
          <p:cNvSpPr txBox="1">
            <a:spLocks noGrp="1"/>
          </p:cNvSpPr>
          <p:nvPr>
            <p:ph type="body" idx="1"/>
          </p:nvPr>
        </p:nvSpPr>
        <p:spPr>
          <a:xfrm>
            <a:off x="703791" y="2278504"/>
            <a:ext cx="4179752" cy="3537760"/>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828383"/>
              </a:buClr>
              <a:buFont typeface="Arial"/>
              <a:buNone/>
              <a:defRPr sz="1600"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47" name="Shape 47"/>
          <p:cNvSpPr>
            <a:spLocks noGrp="1"/>
          </p:cNvSpPr>
          <p:nvPr>
            <p:ph type="pic" idx="2"/>
          </p:nvPr>
        </p:nvSpPr>
        <p:spPr>
          <a:xfrm>
            <a:off x="4967933" y="1100868"/>
            <a:ext cx="6388520" cy="4438824"/>
          </a:xfrm>
          <a:prstGeom prst="rect">
            <a:avLst/>
          </a:prstGeom>
          <a:solidFill>
            <a:srgbClr val="F2F2F2"/>
          </a:solidFill>
          <a:ln>
            <a:noFill/>
          </a:ln>
        </p:spPr>
        <p:txBody>
          <a:bodyPr lIns="91425" tIns="91425" rIns="91425" bIns="91425" anchor="t" anchorCtr="0"/>
          <a:lstStyle>
            <a:lvl1pPr marL="0" marR="0" lvl="0" indent="0" algn="l" rtl="0">
              <a:lnSpc>
                <a:spcPct val="90000"/>
              </a:lnSpc>
              <a:spcBef>
                <a:spcPts val="1000"/>
              </a:spcBef>
              <a:buClr>
                <a:srgbClr val="828383"/>
              </a:buClr>
              <a:buFont typeface="Arial"/>
              <a:buNone/>
              <a:defRPr sz="1600"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377"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754"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5943"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48" name="Shape 48"/>
          <p:cNvSpPr txBox="1">
            <a:spLocks noGrp="1"/>
          </p:cNvSpPr>
          <p:nvPr>
            <p:ph type="body" idx="3"/>
          </p:nvPr>
        </p:nvSpPr>
        <p:spPr>
          <a:xfrm>
            <a:off x="4967932" y="5591683"/>
            <a:ext cx="6388521" cy="341376"/>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828383"/>
              </a:buClr>
              <a:buFont typeface="Arial"/>
              <a:buNone/>
              <a:defRPr sz="1067"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73573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cSld name="SBU Bulleted Text 1 Photo">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703791" y="1023791"/>
            <a:ext cx="4179752" cy="994527"/>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Arial"/>
              <a:buNone/>
              <a:defRPr sz="4000" b="0" i="0" u="none" strike="noStrike" cap="none">
                <a:solidFill>
                  <a:schemeClr val="dk1"/>
                </a:solidFill>
                <a:latin typeface="Arial"/>
                <a:ea typeface="Arial"/>
                <a:cs typeface="Arial"/>
                <a:sym typeface="Arial"/>
              </a:defRPr>
            </a:lvl1pPr>
            <a:lvl2pPr lvl="1" indent="0">
              <a:spcBef>
                <a:spcPts val="0"/>
              </a:spcBef>
              <a:buNone/>
              <a:defRPr sz="2400"/>
            </a:lvl2pPr>
            <a:lvl3pPr lvl="2" indent="0">
              <a:spcBef>
                <a:spcPts val="0"/>
              </a:spcBef>
              <a:buNone/>
              <a:defRPr sz="2400"/>
            </a:lvl3pPr>
            <a:lvl4pPr lvl="3" indent="0">
              <a:spcBef>
                <a:spcPts val="0"/>
              </a:spcBef>
              <a:buNone/>
              <a:defRPr sz="2400"/>
            </a:lvl4pPr>
            <a:lvl5pPr lvl="4" indent="0">
              <a:spcBef>
                <a:spcPts val="0"/>
              </a:spcBef>
              <a:buNone/>
              <a:defRPr sz="2400"/>
            </a:lvl5pPr>
            <a:lvl6pPr lvl="5" indent="0">
              <a:spcBef>
                <a:spcPts val="0"/>
              </a:spcBef>
              <a:buNone/>
              <a:defRPr sz="2400"/>
            </a:lvl6pPr>
            <a:lvl7pPr lvl="6" indent="0">
              <a:spcBef>
                <a:spcPts val="0"/>
              </a:spcBef>
              <a:buNone/>
              <a:defRPr sz="2400"/>
            </a:lvl7pPr>
            <a:lvl8pPr lvl="7" indent="0">
              <a:spcBef>
                <a:spcPts val="0"/>
              </a:spcBef>
              <a:buNone/>
              <a:defRPr sz="2400"/>
            </a:lvl8pPr>
            <a:lvl9pPr lvl="8" indent="0">
              <a:spcBef>
                <a:spcPts val="0"/>
              </a:spcBef>
              <a:buNone/>
              <a:defRPr sz="2400"/>
            </a:lvl9pPr>
          </a:lstStyle>
          <a:p>
            <a:endParaRPr/>
          </a:p>
        </p:txBody>
      </p:sp>
      <p:sp>
        <p:nvSpPr>
          <p:cNvPr id="51" name="Shape 51"/>
          <p:cNvSpPr>
            <a:spLocks noGrp="1"/>
          </p:cNvSpPr>
          <p:nvPr>
            <p:ph type="pic" idx="2"/>
          </p:nvPr>
        </p:nvSpPr>
        <p:spPr>
          <a:xfrm>
            <a:off x="4967931" y="1100868"/>
            <a:ext cx="6388520" cy="4438824"/>
          </a:xfrm>
          <a:prstGeom prst="rect">
            <a:avLst/>
          </a:prstGeom>
          <a:solidFill>
            <a:srgbClr val="F2F2F2"/>
          </a:solidFill>
          <a:ln>
            <a:noFill/>
          </a:ln>
        </p:spPr>
        <p:txBody>
          <a:bodyPr lIns="91425" tIns="91425" rIns="91425" bIns="91425" anchor="t" anchorCtr="0"/>
          <a:lstStyle>
            <a:lvl1pPr marL="0" marR="0" lvl="0" indent="0" algn="l" rtl="0">
              <a:lnSpc>
                <a:spcPct val="90000"/>
              </a:lnSpc>
              <a:spcBef>
                <a:spcPts val="1000"/>
              </a:spcBef>
              <a:buClr>
                <a:srgbClr val="828383"/>
              </a:buClr>
              <a:buFont typeface="Arial"/>
              <a:buNone/>
              <a:defRPr sz="1600"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377"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754"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5943"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52" name="Shape 52"/>
          <p:cNvSpPr txBox="1">
            <a:spLocks noGrp="1"/>
          </p:cNvSpPr>
          <p:nvPr>
            <p:ph type="body" idx="1"/>
          </p:nvPr>
        </p:nvSpPr>
        <p:spPr>
          <a:xfrm>
            <a:off x="703791" y="2278504"/>
            <a:ext cx="4179752" cy="3537760"/>
          </a:xfrm>
          <a:prstGeom prst="rect">
            <a:avLst/>
          </a:prstGeom>
          <a:noFill/>
          <a:ln>
            <a:noFill/>
          </a:ln>
        </p:spPr>
        <p:txBody>
          <a:bodyPr lIns="91425" tIns="91425" rIns="91425" bIns="91425" anchor="t" anchorCtr="0"/>
          <a:lstStyle>
            <a:lvl1pPr marL="228594" marR="0" lvl="0" indent="-126997" algn="l" rtl="0">
              <a:lnSpc>
                <a:spcPct val="100000"/>
              </a:lnSpc>
              <a:spcBef>
                <a:spcPts val="1000"/>
              </a:spcBef>
              <a:buClr>
                <a:srgbClr val="828383"/>
              </a:buClr>
              <a:buSzPct val="100000"/>
              <a:buFont typeface="Arial"/>
              <a:buChar char="•"/>
              <a:defRPr sz="1600"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3" name="Shape 53"/>
          <p:cNvSpPr txBox="1">
            <a:spLocks noGrp="1"/>
          </p:cNvSpPr>
          <p:nvPr>
            <p:ph type="body" idx="3"/>
          </p:nvPr>
        </p:nvSpPr>
        <p:spPr>
          <a:xfrm>
            <a:off x="4967932" y="5591683"/>
            <a:ext cx="6388521" cy="341376"/>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828383"/>
              </a:buClr>
              <a:buFont typeface="Arial"/>
              <a:buNone/>
              <a:defRPr sz="1067"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88553046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cSld name="SBU Text-2 Photos">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703791" y="1023791"/>
            <a:ext cx="4179752" cy="994527"/>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Arial"/>
              <a:buNone/>
              <a:defRPr sz="4000" b="0" i="0" u="none" strike="noStrike" cap="none">
                <a:solidFill>
                  <a:schemeClr val="dk1"/>
                </a:solidFill>
                <a:latin typeface="Arial"/>
                <a:ea typeface="Arial"/>
                <a:cs typeface="Arial"/>
                <a:sym typeface="Arial"/>
              </a:defRPr>
            </a:lvl1pPr>
            <a:lvl2pPr lvl="1" indent="0">
              <a:spcBef>
                <a:spcPts val="0"/>
              </a:spcBef>
              <a:buNone/>
              <a:defRPr sz="2400"/>
            </a:lvl2pPr>
            <a:lvl3pPr lvl="2" indent="0">
              <a:spcBef>
                <a:spcPts val="0"/>
              </a:spcBef>
              <a:buNone/>
              <a:defRPr sz="2400"/>
            </a:lvl3pPr>
            <a:lvl4pPr lvl="3" indent="0">
              <a:spcBef>
                <a:spcPts val="0"/>
              </a:spcBef>
              <a:buNone/>
              <a:defRPr sz="2400"/>
            </a:lvl4pPr>
            <a:lvl5pPr lvl="4" indent="0">
              <a:spcBef>
                <a:spcPts val="0"/>
              </a:spcBef>
              <a:buNone/>
              <a:defRPr sz="2400"/>
            </a:lvl5pPr>
            <a:lvl6pPr lvl="5" indent="0">
              <a:spcBef>
                <a:spcPts val="0"/>
              </a:spcBef>
              <a:buNone/>
              <a:defRPr sz="2400"/>
            </a:lvl6pPr>
            <a:lvl7pPr lvl="6" indent="0">
              <a:spcBef>
                <a:spcPts val="0"/>
              </a:spcBef>
              <a:buNone/>
              <a:defRPr sz="2400"/>
            </a:lvl7pPr>
            <a:lvl8pPr lvl="7" indent="0">
              <a:spcBef>
                <a:spcPts val="0"/>
              </a:spcBef>
              <a:buNone/>
              <a:defRPr sz="2400"/>
            </a:lvl8pPr>
            <a:lvl9pPr lvl="8" indent="0">
              <a:spcBef>
                <a:spcPts val="0"/>
              </a:spcBef>
              <a:buNone/>
              <a:defRPr sz="2400"/>
            </a:lvl9pPr>
          </a:lstStyle>
          <a:p>
            <a:endParaRPr/>
          </a:p>
        </p:txBody>
      </p:sp>
      <p:sp>
        <p:nvSpPr>
          <p:cNvPr id="56" name="Shape 56"/>
          <p:cNvSpPr txBox="1">
            <a:spLocks noGrp="1"/>
          </p:cNvSpPr>
          <p:nvPr>
            <p:ph type="body" idx="1"/>
          </p:nvPr>
        </p:nvSpPr>
        <p:spPr>
          <a:xfrm>
            <a:off x="703791" y="2278504"/>
            <a:ext cx="4179752" cy="3537760"/>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828383"/>
              </a:buClr>
              <a:buFont typeface="Arial"/>
              <a:buNone/>
              <a:defRPr sz="1600"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57" name="Shape 57"/>
          <p:cNvSpPr>
            <a:spLocks noGrp="1"/>
          </p:cNvSpPr>
          <p:nvPr>
            <p:ph type="pic" idx="2"/>
          </p:nvPr>
        </p:nvSpPr>
        <p:spPr>
          <a:xfrm>
            <a:off x="4966988" y="1098127"/>
            <a:ext cx="3104955" cy="4445391"/>
          </a:xfrm>
          <a:prstGeom prst="rect">
            <a:avLst/>
          </a:prstGeom>
          <a:solidFill>
            <a:srgbClr val="F2F2F2"/>
          </a:solidFill>
          <a:ln>
            <a:noFill/>
          </a:ln>
        </p:spPr>
        <p:txBody>
          <a:bodyPr lIns="91425" tIns="91425" rIns="91425" bIns="91425" anchor="t" anchorCtr="0"/>
          <a:lstStyle>
            <a:lvl1pPr marL="0" marR="0" lvl="0" indent="0" algn="l" rtl="0">
              <a:lnSpc>
                <a:spcPct val="90000"/>
              </a:lnSpc>
              <a:spcBef>
                <a:spcPts val="1000"/>
              </a:spcBef>
              <a:buClr>
                <a:srgbClr val="828383"/>
              </a:buClr>
              <a:buFont typeface="Arial"/>
              <a:buNone/>
              <a:defRPr sz="1600"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377"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754"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5943"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58" name="Shape 58"/>
          <p:cNvSpPr>
            <a:spLocks noGrp="1"/>
          </p:cNvSpPr>
          <p:nvPr>
            <p:ph type="pic" idx="3"/>
          </p:nvPr>
        </p:nvSpPr>
        <p:spPr>
          <a:xfrm>
            <a:off x="8250147" y="1098127"/>
            <a:ext cx="3104955" cy="4445391"/>
          </a:xfrm>
          <a:prstGeom prst="rect">
            <a:avLst/>
          </a:prstGeom>
          <a:solidFill>
            <a:srgbClr val="F2F2F2"/>
          </a:solidFill>
          <a:ln>
            <a:noFill/>
          </a:ln>
        </p:spPr>
        <p:txBody>
          <a:bodyPr lIns="91425" tIns="91425" rIns="91425" bIns="91425" anchor="t" anchorCtr="0"/>
          <a:lstStyle>
            <a:lvl1pPr marL="0" marR="0" lvl="0" indent="0" algn="l" rtl="0">
              <a:lnSpc>
                <a:spcPct val="90000"/>
              </a:lnSpc>
              <a:spcBef>
                <a:spcPts val="1000"/>
              </a:spcBef>
              <a:buClr>
                <a:srgbClr val="828383"/>
              </a:buClr>
              <a:buFont typeface="Arial"/>
              <a:buNone/>
              <a:defRPr sz="1600"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377"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754"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5943"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59" name="Shape 59"/>
          <p:cNvSpPr txBox="1">
            <a:spLocks noGrp="1"/>
          </p:cNvSpPr>
          <p:nvPr>
            <p:ph type="body" idx="4"/>
          </p:nvPr>
        </p:nvSpPr>
        <p:spPr>
          <a:xfrm>
            <a:off x="4967932" y="5591683"/>
            <a:ext cx="3104009" cy="341376"/>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828383"/>
              </a:buClr>
              <a:buFont typeface="Arial"/>
              <a:buNone/>
              <a:defRPr sz="1067"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60" name="Shape 60"/>
          <p:cNvSpPr txBox="1">
            <a:spLocks noGrp="1"/>
          </p:cNvSpPr>
          <p:nvPr>
            <p:ph type="body" idx="5"/>
          </p:nvPr>
        </p:nvSpPr>
        <p:spPr>
          <a:xfrm>
            <a:off x="8250148" y="5591683"/>
            <a:ext cx="3106305" cy="341376"/>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828383"/>
              </a:buClr>
              <a:buFont typeface="Arial"/>
              <a:buNone/>
              <a:defRPr sz="1067"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9213637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SBU Text-3 Photos">
    <p:spTree>
      <p:nvGrpSpPr>
        <p:cNvPr id="1" name="Shape 61"/>
        <p:cNvGrpSpPr/>
        <p:nvPr/>
      </p:nvGrpSpPr>
      <p:grpSpPr>
        <a:xfrm>
          <a:off x="0" y="0"/>
          <a:ext cx="0" cy="0"/>
          <a:chOff x="0" y="0"/>
          <a:chExt cx="0" cy="0"/>
        </a:xfrm>
      </p:grpSpPr>
      <p:sp>
        <p:nvSpPr>
          <p:cNvPr id="62" name="Shape 62"/>
          <p:cNvSpPr txBox="1">
            <a:spLocks noGrp="1"/>
          </p:cNvSpPr>
          <p:nvPr>
            <p:ph type="body" idx="1"/>
          </p:nvPr>
        </p:nvSpPr>
        <p:spPr>
          <a:xfrm>
            <a:off x="703791" y="2278504"/>
            <a:ext cx="4179752" cy="3537760"/>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828383"/>
              </a:buClr>
              <a:buFont typeface="Arial"/>
              <a:buNone/>
              <a:defRPr sz="1600"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63" name="Shape 63"/>
          <p:cNvSpPr>
            <a:spLocks noGrp="1"/>
          </p:cNvSpPr>
          <p:nvPr>
            <p:ph type="pic" idx="2"/>
          </p:nvPr>
        </p:nvSpPr>
        <p:spPr>
          <a:xfrm>
            <a:off x="4964114" y="1112111"/>
            <a:ext cx="3098468" cy="4424869"/>
          </a:xfrm>
          <a:prstGeom prst="rect">
            <a:avLst/>
          </a:prstGeom>
          <a:solidFill>
            <a:srgbClr val="F2F2F2"/>
          </a:solidFill>
          <a:ln>
            <a:noFill/>
          </a:ln>
        </p:spPr>
        <p:txBody>
          <a:bodyPr lIns="91425" tIns="91425" rIns="91425" bIns="91425" anchor="t" anchorCtr="0"/>
          <a:lstStyle>
            <a:lvl1pPr marL="0" marR="0" lvl="0" indent="0" algn="l" rtl="0">
              <a:lnSpc>
                <a:spcPct val="90000"/>
              </a:lnSpc>
              <a:spcBef>
                <a:spcPts val="1000"/>
              </a:spcBef>
              <a:buClr>
                <a:srgbClr val="828383"/>
              </a:buClr>
              <a:buFont typeface="Arial"/>
              <a:buNone/>
              <a:defRPr sz="1600"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377"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754"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5943"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4" name="Shape 64"/>
          <p:cNvSpPr>
            <a:spLocks noGrp="1"/>
          </p:cNvSpPr>
          <p:nvPr>
            <p:ph type="pic" idx="3"/>
          </p:nvPr>
        </p:nvSpPr>
        <p:spPr>
          <a:xfrm>
            <a:off x="8252847" y="1112112"/>
            <a:ext cx="3112744" cy="2107921"/>
          </a:xfrm>
          <a:prstGeom prst="rect">
            <a:avLst/>
          </a:prstGeom>
          <a:solidFill>
            <a:srgbClr val="F2F2F2"/>
          </a:solidFill>
          <a:ln>
            <a:noFill/>
          </a:ln>
        </p:spPr>
        <p:txBody>
          <a:bodyPr lIns="91425" tIns="91425" rIns="91425" bIns="91425" anchor="t" anchorCtr="0"/>
          <a:lstStyle>
            <a:lvl1pPr marL="0" marR="0" lvl="0" indent="0" algn="l" rtl="0">
              <a:lnSpc>
                <a:spcPct val="90000"/>
              </a:lnSpc>
              <a:spcBef>
                <a:spcPts val="1000"/>
              </a:spcBef>
              <a:buClr>
                <a:srgbClr val="828383"/>
              </a:buClr>
              <a:buFont typeface="Arial"/>
              <a:buNone/>
              <a:defRPr sz="1600"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377"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754"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5943"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5" name="Shape 65"/>
          <p:cNvSpPr>
            <a:spLocks noGrp="1"/>
          </p:cNvSpPr>
          <p:nvPr>
            <p:ph type="pic" idx="4"/>
          </p:nvPr>
        </p:nvSpPr>
        <p:spPr>
          <a:xfrm>
            <a:off x="8252847" y="3438287"/>
            <a:ext cx="3104955" cy="2098693"/>
          </a:xfrm>
          <a:prstGeom prst="rect">
            <a:avLst/>
          </a:prstGeom>
          <a:solidFill>
            <a:srgbClr val="F2F2F2"/>
          </a:solidFill>
          <a:ln>
            <a:noFill/>
          </a:ln>
        </p:spPr>
        <p:txBody>
          <a:bodyPr lIns="91425" tIns="91425" rIns="91425" bIns="91425" anchor="t" anchorCtr="0"/>
          <a:lstStyle>
            <a:lvl1pPr marL="0" marR="0" lvl="0" indent="0" algn="l" rtl="0">
              <a:lnSpc>
                <a:spcPct val="90000"/>
              </a:lnSpc>
              <a:spcBef>
                <a:spcPts val="1000"/>
              </a:spcBef>
              <a:buClr>
                <a:srgbClr val="828383"/>
              </a:buClr>
              <a:buFont typeface="Arial"/>
              <a:buNone/>
              <a:defRPr sz="1600"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377"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754"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5943"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66" name="Shape 66"/>
          <p:cNvSpPr txBox="1">
            <a:spLocks noGrp="1"/>
          </p:cNvSpPr>
          <p:nvPr>
            <p:ph type="title"/>
          </p:nvPr>
        </p:nvSpPr>
        <p:spPr>
          <a:xfrm>
            <a:off x="703791" y="1023791"/>
            <a:ext cx="4179752" cy="994527"/>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Arial"/>
              <a:buNone/>
              <a:defRPr sz="4000" b="0" i="0" u="none" strike="noStrike" cap="none">
                <a:solidFill>
                  <a:schemeClr val="dk1"/>
                </a:solidFill>
                <a:latin typeface="Arial"/>
                <a:ea typeface="Arial"/>
                <a:cs typeface="Arial"/>
                <a:sym typeface="Arial"/>
              </a:defRPr>
            </a:lvl1pPr>
            <a:lvl2pPr lvl="1" indent="0">
              <a:spcBef>
                <a:spcPts val="0"/>
              </a:spcBef>
              <a:buNone/>
              <a:defRPr sz="2400"/>
            </a:lvl2pPr>
            <a:lvl3pPr lvl="2" indent="0">
              <a:spcBef>
                <a:spcPts val="0"/>
              </a:spcBef>
              <a:buNone/>
              <a:defRPr sz="2400"/>
            </a:lvl3pPr>
            <a:lvl4pPr lvl="3" indent="0">
              <a:spcBef>
                <a:spcPts val="0"/>
              </a:spcBef>
              <a:buNone/>
              <a:defRPr sz="2400"/>
            </a:lvl4pPr>
            <a:lvl5pPr lvl="4" indent="0">
              <a:spcBef>
                <a:spcPts val="0"/>
              </a:spcBef>
              <a:buNone/>
              <a:defRPr sz="2400"/>
            </a:lvl5pPr>
            <a:lvl6pPr lvl="5" indent="0">
              <a:spcBef>
                <a:spcPts val="0"/>
              </a:spcBef>
              <a:buNone/>
              <a:defRPr sz="2400"/>
            </a:lvl6pPr>
            <a:lvl7pPr lvl="6" indent="0">
              <a:spcBef>
                <a:spcPts val="0"/>
              </a:spcBef>
              <a:buNone/>
              <a:defRPr sz="2400"/>
            </a:lvl7pPr>
            <a:lvl8pPr lvl="7" indent="0">
              <a:spcBef>
                <a:spcPts val="0"/>
              </a:spcBef>
              <a:buNone/>
              <a:defRPr sz="2400"/>
            </a:lvl8pPr>
            <a:lvl9pPr lvl="8" indent="0">
              <a:spcBef>
                <a:spcPts val="0"/>
              </a:spcBef>
              <a:buNone/>
              <a:defRPr sz="2400"/>
            </a:lvl9pPr>
          </a:lstStyle>
          <a:p>
            <a:endParaRPr/>
          </a:p>
        </p:txBody>
      </p:sp>
      <p:sp>
        <p:nvSpPr>
          <p:cNvPr id="67" name="Shape 67"/>
          <p:cNvSpPr txBox="1">
            <a:spLocks noGrp="1"/>
          </p:cNvSpPr>
          <p:nvPr>
            <p:ph type="body" idx="5"/>
          </p:nvPr>
        </p:nvSpPr>
        <p:spPr>
          <a:xfrm>
            <a:off x="4967932" y="5591683"/>
            <a:ext cx="6388521" cy="341376"/>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828383"/>
              </a:buClr>
              <a:buFont typeface="Arial"/>
              <a:buNone/>
              <a:defRPr sz="1067"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3420007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spTree>
    <p:extLst>
      <p:ext uri="{BB962C8B-B14F-4D97-AF65-F5344CB8AC3E}">
        <p14:creationId xmlns:p14="http://schemas.microsoft.com/office/powerpoint/2010/main" val="201789350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cSld name="SBU 3 Photos">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2045778" y="950236"/>
            <a:ext cx="8557757" cy="839395"/>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Arial"/>
              <a:buNone/>
              <a:defRPr sz="4800" b="0" i="0" u="none" strike="noStrike" cap="none">
                <a:solidFill>
                  <a:schemeClr val="dk1"/>
                </a:solidFill>
                <a:latin typeface="Arial"/>
                <a:ea typeface="Arial"/>
                <a:cs typeface="Arial"/>
                <a:sym typeface="Arial"/>
              </a:defRPr>
            </a:lvl1pPr>
            <a:lvl2pPr lvl="1" indent="0">
              <a:spcBef>
                <a:spcPts val="0"/>
              </a:spcBef>
              <a:buNone/>
              <a:defRPr sz="2400"/>
            </a:lvl2pPr>
            <a:lvl3pPr lvl="2" indent="0">
              <a:spcBef>
                <a:spcPts val="0"/>
              </a:spcBef>
              <a:buNone/>
              <a:defRPr sz="2400"/>
            </a:lvl3pPr>
            <a:lvl4pPr lvl="3" indent="0">
              <a:spcBef>
                <a:spcPts val="0"/>
              </a:spcBef>
              <a:buNone/>
              <a:defRPr sz="2400"/>
            </a:lvl4pPr>
            <a:lvl5pPr lvl="4" indent="0">
              <a:spcBef>
                <a:spcPts val="0"/>
              </a:spcBef>
              <a:buNone/>
              <a:defRPr sz="2400"/>
            </a:lvl5pPr>
            <a:lvl6pPr lvl="5" indent="0">
              <a:spcBef>
                <a:spcPts val="0"/>
              </a:spcBef>
              <a:buNone/>
              <a:defRPr sz="2400"/>
            </a:lvl6pPr>
            <a:lvl7pPr lvl="6" indent="0">
              <a:spcBef>
                <a:spcPts val="0"/>
              </a:spcBef>
              <a:buNone/>
              <a:defRPr sz="2400"/>
            </a:lvl7pPr>
            <a:lvl8pPr lvl="7" indent="0">
              <a:spcBef>
                <a:spcPts val="0"/>
              </a:spcBef>
              <a:buNone/>
              <a:defRPr sz="2400"/>
            </a:lvl8pPr>
            <a:lvl9pPr lvl="8" indent="0">
              <a:spcBef>
                <a:spcPts val="0"/>
              </a:spcBef>
              <a:buNone/>
              <a:defRPr sz="2400"/>
            </a:lvl9pPr>
          </a:lstStyle>
          <a:p>
            <a:endParaRPr/>
          </a:p>
        </p:txBody>
      </p:sp>
      <p:sp>
        <p:nvSpPr>
          <p:cNvPr id="70" name="Shape 70"/>
          <p:cNvSpPr>
            <a:spLocks noGrp="1"/>
          </p:cNvSpPr>
          <p:nvPr>
            <p:ph type="pic" idx="2"/>
          </p:nvPr>
        </p:nvSpPr>
        <p:spPr>
          <a:xfrm>
            <a:off x="2185529" y="1879773"/>
            <a:ext cx="2436800" cy="3488787"/>
          </a:xfrm>
          <a:prstGeom prst="rect">
            <a:avLst/>
          </a:prstGeom>
          <a:solidFill>
            <a:srgbClr val="F2F2F2"/>
          </a:solidFill>
          <a:ln>
            <a:noFill/>
          </a:ln>
        </p:spPr>
        <p:txBody>
          <a:bodyPr lIns="91425" tIns="91425" rIns="91425" bIns="91425" anchor="t" anchorCtr="0"/>
          <a:lstStyle>
            <a:lvl1pPr marL="0" marR="0" lvl="0" indent="0" algn="l" rtl="0">
              <a:lnSpc>
                <a:spcPct val="90000"/>
              </a:lnSpc>
              <a:spcBef>
                <a:spcPts val="1000"/>
              </a:spcBef>
              <a:buClr>
                <a:srgbClr val="828383"/>
              </a:buClr>
              <a:buFont typeface="Arial"/>
              <a:buNone/>
              <a:defRPr sz="1600"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377"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754"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5943"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71" name="Shape 71"/>
          <p:cNvSpPr>
            <a:spLocks noGrp="1"/>
          </p:cNvSpPr>
          <p:nvPr>
            <p:ph type="pic" idx="3"/>
          </p:nvPr>
        </p:nvSpPr>
        <p:spPr>
          <a:xfrm>
            <a:off x="7633961" y="1880412"/>
            <a:ext cx="2436800" cy="3488787"/>
          </a:xfrm>
          <a:prstGeom prst="rect">
            <a:avLst/>
          </a:prstGeom>
          <a:solidFill>
            <a:srgbClr val="F2F2F2"/>
          </a:solidFill>
          <a:ln>
            <a:noFill/>
          </a:ln>
        </p:spPr>
        <p:txBody>
          <a:bodyPr lIns="91425" tIns="91425" rIns="91425" bIns="91425" anchor="t" anchorCtr="0"/>
          <a:lstStyle>
            <a:lvl1pPr marL="0" marR="0" lvl="0" indent="0" algn="l" rtl="0">
              <a:lnSpc>
                <a:spcPct val="90000"/>
              </a:lnSpc>
              <a:spcBef>
                <a:spcPts val="1000"/>
              </a:spcBef>
              <a:buClr>
                <a:srgbClr val="828383"/>
              </a:buClr>
              <a:buFont typeface="Arial"/>
              <a:buNone/>
              <a:defRPr sz="1600"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377"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754"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5943"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72" name="Shape 72"/>
          <p:cNvSpPr>
            <a:spLocks noGrp="1"/>
          </p:cNvSpPr>
          <p:nvPr>
            <p:ph type="pic" idx="4"/>
          </p:nvPr>
        </p:nvSpPr>
        <p:spPr>
          <a:xfrm>
            <a:off x="4897240" y="1879773"/>
            <a:ext cx="2436800" cy="3488787"/>
          </a:xfrm>
          <a:prstGeom prst="rect">
            <a:avLst/>
          </a:prstGeom>
          <a:solidFill>
            <a:srgbClr val="F2F2F2"/>
          </a:solidFill>
          <a:ln>
            <a:noFill/>
          </a:ln>
        </p:spPr>
        <p:txBody>
          <a:bodyPr lIns="91425" tIns="91425" rIns="91425" bIns="91425" anchor="t" anchorCtr="0"/>
          <a:lstStyle>
            <a:lvl1pPr marL="0" marR="0" lvl="0" indent="0" algn="l" rtl="0">
              <a:lnSpc>
                <a:spcPct val="90000"/>
              </a:lnSpc>
              <a:spcBef>
                <a:spcPts val="1000"/>
              </a:spcBef>
              <a:buClr>
                <a:srgbClr val="828383"/>
              </a:buClr>
              <a:buFont typeface="Arial"/>
              <a:buNone/>
              <a:defRPr sz="1600"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377"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754"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5943"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sp>
        <p:nvSpPr>
          <p:cNvPr id="73" name="Shape 73"/>
          <p:cNvSpPr txBox="1">
            <a:spLocks noGrp="1"/>
          </p:cNvSpPr>
          <p:nvPr>
            <p:ph type="body" idx="1"/>
          </p:nvPr>
        </p:nvSpPr>
        <p:spPr>
          <a:xfrm>
            <a:off x="2185529" y="5458705"/>
            <a:ext cx="2436800" cy="474353"/>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828383"/>
              </a:buClr>
              <a:buFont typeface="Arial"/>
              <a:buNone/>
              <a:defRPr sz="1067"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4" name="Shape 74"/>
          <p:cNvSpPr txBox="1">
            <a:spLocks noGrp="1"/>
          </p:cNvSpPr>
          <p:nvPr>
            <p:ph type="body" idx="5"/>
          </p:nvPr>
        </p:nvSpPr>
        <p:spPr>
          <a:xfrm>
            <a:off x="4897240" y="5458705"/>
            <a:ext cx="2436800" cy="474353"/>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828383"/>
              </a:buClr>
              <a:buFont typeface="Arial"/>
              <a:buNone/>
              <a:defRPr sz="1067"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5" name="Shape 75"/>
          <p:cNvSpPr txBox="1">
            <a:spLocks noGrp="1"/>
          </p:cNvSpPr>
          <p:nvPr>
            <p:ph type="body" idx="6"/>
          </p:nvPr>
        </p:nvSpPr>
        <p:spPr>
          <a:xfrm>
            <a:off x="7633961" y="5458705"/>
            <a:ext cx="2436800" cy="474353"/>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828383"/>
              </a:buClr>
              <a:buFont typeface="Arial"/>
              <a:buNone/>
              <a:defRPr sz="1067"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7859029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cSld name="SBU Text 1 Char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a:off x="695736" y="1023791"/>
            <a:ext cx="4179752" cy="994527"/>
          </a:xfrm>
          <a:prstGeom prst="rect">
            <a:avLst/>
          </a:prstGeom>
          <a:noFill/>
          <a:ln>
            <a:noFill/>
          </a:ln>
        </p:spPr>
        <p:txBody>
          <a:bodyPr lIns="91425" tIns="91425" rIns="91425" bIns="91425" anchor="t" anchorCtr="0"/>
          <a:lstStyle>
            <a:lvl1pPr marL="0" marR="0" lvl="0" indent="0" algn="l" rtl="0">
              <a:lnSpc>
                <a:spcPct val="90000"/>
              </a:lnSpc>
              <a:spcBef>
                <a:spcPts val="0"/>
              </a:spcBef>
              <a:buClr>
                <a:schemeClr val="dk1"/>
              </a:buClr>
              <a:buFont typeface="Arial"/>
              <a:buNone/>
              <a:defRPr sz="4000" b="0" i="0" u="none" strike="noStrike" cap="none">
                <a:solidFill>
                  <a:schemeClr val="dk1"/>
                </a:solidFill>
                <a:latin typeface="Arial"/>
                <a:ea typeface="Arial"/>
                <a:cs typeface="Arial"/>
                <a:sym typeface="Arial"/>
              </a:defRPr>
            </a:lvl1pPr>
            <a:lvl2pPr lvl="1" indent="0">
              <a:spcBef>
                <a:spcPts val="0"/>
              </a:spcBef>
              <a:buNone/>
              <a:defRPr sz="2400"/>
            </a:lvl2pPr>
            <a:lvl3pPr lvl="2" indent="0">
              <a:spcBef>
                <a:spcPts val="0"/>
              </a:spcBef>
              <a:buNone/>
              <a:defRPr sz="2400"/>
            </a:lvl3pPr>
            <a:lvl4pPr lvl="3" indent="0">
              <a:spcBef>
                <a:spcPts val="0"/>
              </a:spcBef>
              <a:buNone/>
              <a:defRPr sz="2400"/>
            </a:lvl4pPr>
            <a:lvl5pPr lvl="4" indent="0">
              <a:spcBef>
                <a:spcPts val="0"/>
              </a:spcBef>
              <a:buNone/>
              <a:defRPr sz="2400"/>
            </a:lvl5pPr>
            <a:lvl6pPr lvl="5" indent="0">
              <a:spcBef>
                <a:spcPts val="0"/>
              </a:spcBef>
              <a:buNone/>
              <a:defRPr sz="2400"/>
            </a:lvl6pPr>
            <a:lvl7pPr lvl="6" indent="0">
              <a:spcBef>
                <a:spcPts val="0"/>
              </a:spcBef>
              <a:buNone/>
              <a:defRPr sz="2400"/>
            </a:lvl7pPr>
            <a:lvl8pPr lvl="7" indent="0">
              <a:spcBef>
                <a:spcPts val="0"/>
              </a:spcBef>
              <a:buNone/>
              <a:defRPr sz="2400"/>
            </a:lvl8pPr>
            <a:lvl9pPr lvl="8" indent="0">
              <a:spcBef>
                <a:spcPts val="0"/>
              </a:spcBef>
              <a:buNone/>
              <a:defRPr sz="2400"/>
            </a:lvl9pPr>
          </a:lstStyle>
          <a:p>
            <a:endParaRPr/>
          </a:p>
        </p:txBody>
      </p:sp>
      <p:sp>
        <p:nvSpPr>
          <p:cNvPr id="78" name="Shape 78"/>
          <p:cNvSpPr txBox="1">
            <a:spLocks noGrp="1"/>
          </p:cNvSpPr>
          <p:nvPr>
            <p:ph type="body" idx="1"/>
          </p:nvPr>
        </p:nvSpPr>
        <p:spPr>
          <a:xfrm>
            <a:off x="703791" y="2278504"/>
            <a:ext cx="4179752" cy="3537760"/>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828383"/>
              </a:buClr>
              <a:buFont typeface="Arial"/>
              <a:buNone/>
              <a:defRPr sz="1600"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
        <p:nvSpPr>
          <p:cNvPr id="79" name="Shape 79"/>
          <p:cNvSpPr>
            <a:spLocks noGrp="1"/>
          </p:cNvSpPr>
          <p:nvPr>
            <p:ph type="chart" idx="2"/>
          </p:nvPr>
        </p:nvSpPr>
        <p:spPr>
          <a:xfrm>
            <a:off x="4967931" y="1141673"/>
            <a:ext cx="6387171" cy="4340665"/>
          </a:xfrm>
          <a:prstGeom prst="rect">
            <a:avLst/>
          </a:prstGeom>
          <a:solidFill>
            <a:srgbClr val="F2F2F2"/>
          </a:solidFill>
          <a:ln>
            <a:noFill/>
          </a:ln>
        </p:spPr>
        <p:txBody>
          <a:bodyPr lIns="91425" tIns="91425" rIns="91425" bIns="91425" anchor="t" anchorCtr="0"/>
          <a:lstStyle>
            <a:lvl1pPr marL="228594" marR="0" lvl="0" indent="-228594" algn="l" rtl="0">
              <a:lnSpc>
                <a:spcPct val="90000"/>
              </a:lnSpc>
              <a:spcBef>
                <a:spcPts val="1000"/>
              </a:spcBef>
              <a:spcAft>
                <a:spcPts val="0"/>
              </a:spcAft>
              <a:buClr>
                <a:srgbClr val="828383"/>
              </a:buClr>
              <a:buFont typeface="Arial"/>
              <a:buNone/>
              <a:defRPr sz="1600" b="0" i="0" u="none" strike="noStrike" cap="none">
                <a:solidFill>
                  <a:srgbClr val="828383"/>
                </a:solidFill>
                <a:latin typeface="Arial"/>
                <a:ea typeface="Arial"/>
                <a:cs typeface="Arial"/>
                <a:sym typeface="Arial"/>
              </a:defRPr>
            </a:lvl1pPr>
            <a:lvl2pPr marL="685783" marR="0" lvl="1" indent="-76198" algn="l" rtl="0">
              <a:lnSpc>
                <a:spcPct val="90000"/>
              </a:lnSpc>
              <a:spcBef>
                <a:spcPts val="50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2pPr>
            <a:lvl3pPr marL="1142971" marR="0" lvl="2" indent="-101597" algn="l" rtl="0">
              <a:lnSpc>
                <a:spcPct val="90000"/>
              </a:lnSpc>
              <a:spcBef>
                <a:spcPts val="500"/>
              </a:spcBef>
              <a:buClr>
                <a:schemeClr val="dk1"/>
              </a:buClr>
              <a:buSzPct val="100000"/>
              <a:buFont typeface="Arial"/>
              <a:buChar char="•"/>
              <a:defRPr sz="2000" b="0" i="0" u="none" strike="noStrike" cap="none">
                <a:solidFill>
                  <a:schemeClr val="dk1"/>
                </a:solidFill>
                <a:latin typeface="Calibri"/>
                <a:ea typeface="Calibri"/>
                <a:cs typeface="Calibri"/>
                <a:sym typeface="Calibri"/>
              </a:defRPr>
            </a:lvl3pPr>
            <a:lvl4pPr marL="1600160" marR="0" lvl="3" indent="-114297" algn="l" rtl="0">
              <a:lnSpc>
                <a:spcPct val="90000"/>
              </a:lnSpc>
              <a:spcBef>
                <a:spcPts val="500"/>
              </a:spcBef>
              <a:buClr>
                <a:schemeClr val="dk1"/>
              </a:buClr>
              <a:buSzPct val="96428"/>
              <a:buFont typeface="Arial"/>
              <a:buChar char="•"/>
              <a:defRPr sz="1800" b="0" i="0" u="none" strike="noStrike" cap="none">
                <a:solidFill>
                  <a:schemeClr val="dk1"/>
                </a:solidFill>
                <a:latin typeface="Calibri"/>
                <a:ea typeface="Calibri"/>
                <a:cs typeface="Calibri"/>
                <a:sym typeface="Calibri"/>
              </a:defRPr>
            </a:lvl4pPr>
            <a:lvl5pPr marL="2057349" marR="0" lvl="4" indent="-114297" algn="l" rtl="0">
              <a:lnSpc>
                <a:spcPct val="90000"/>
              </a:lnSpc>
              <a:spcBef>
                <a:spcPts val="500"/>
              </a:spcBef>
              <a:buClr>
                <a:schemeClr val="dk1"/>
              </a:buClr>
              <a:buSzPct val="96428"/>
              <a:buFont typeface="Arial"/>
              <a:buChar char="•"/>
              <a:defRPr sz="1800" b="0" i="0" u="none" strike="noStrike" cap="none">
                <a:solidFill>
                  <a:schemeClr val="dk1"/>
                </a:solidFill>
                <a:latin typeface="Calibri"/>
                <a:ea typeface="Calibri"/>
                <a:cs typeface="Calibri"/>
                <a:sym typeface="Calibri"/>
              </a:defRPr>
            </a:lvl5pPr>
            <a:lvl6pPr marL="2514537" marR="0" lvl="5" indent="-114297" algn="l" rtl="0">
              <a:lnSpc>
                <a:spcPct val="90000"/>
              </a:lnSpc>
              <a:spcBef>
                <a:spcPts val="500"/>
              </a:spcBef>
              <a:buClr>
                <a:schemeClr val="dk1"/>
              </a:buClr>
              <a:buSzPct val="96428"/>
              <a:buFont typeface="Arial"/>
              <a:buChar char="•"/>
              <a:defRPr sz="1800" b="0" i="0" u="none" strike="noStrike" cap="none">
                <a:solidFill>
                  <a:schemeClr val="dk1"/>
                </a:solidFill>
                <a:latin typeface="Calibri"/>
                <a:ea typeface="Calibri"/>
                <a:cs typeface="Calibri"/>
                <a:sym typeface="Calibri"/>
              </a:defRPr>
            </a:lvl6pPr>
            <a:lvl7pPr marL="2971726" marR="0" lvl="6" indent="-114297" algn="l" rtl="0">
              <a:lnSpc>
                <a:spcPct val="90000"/>
              </a:lnSpc>
              <a:spcBef>
                <a:spcPts val="500"/>
              </a:spcBef>
              <a:buClr>
                <a:schemeClr val="dk1"/>
              </a:buClr>
              <a:buSzPct val="96428"/>
              <a:buFont typeface="Arial"/>
              <a:buChar char="•"/>
              <a:defRPr sz="1800" b="0" i="0" u="none" strike="noStrike" cap="none">
                <a:solidFill>
                  <a:schemeClr val="dk1"/>
                </a:solidFill>
                <a:latin typeface="Calibri"/>
                <a:ea typeface="Calibri"/>
                <a:cs typeface="Calibri"/>
                <a:sym typeface="Calibri"/>
              </a:defRPr>
            </a:lvl7pPr>
            <a:lvl8pPr marL="3428914" marR="0" lvl="7" indent="-114297" algn="l" rtl="0">
              <a:lnSpc>
                <a:spcPct val="90000"/>
              </a:lnSpc>
              <a:spcBef>
                <a:spcPts val="500"/>
              </a:spcBef>
              <a:buClr>
                <a:schemeClr val="dk1"/>
              </a:buClr>
              <a:buSzPct val="96428"/>
              <a:buFont typeface="Arial"/>
              <a:buChar char="•"/>
              <a:defRPr sz="1800" b="0" i="0" u="none" strike="noStrike" cap="none">
                <a:solidFill>
                  <a:schemeClr val="dk1"/>
                </a:solidFill>
                <a:latin typeface="Calibri"/>
                <a:ea typeface="Calibri"/>
                <a:cs typeface="Calibri"/>
                <a:sym typeface="Calibri"/>
              </a:defRPr>
            </a:lvl8pPr>
            <a:lvl9pPr marL="3886103" marR="0" lvl="8" indent="-114297" algn="l" rtl="0">
              <a:lnSpc>
                <a:spcPct val="90000"/>
              </a:lnSpc>
              <a:spcBef>
                <a:spcPts val="500"/>
              </a:spcBef>
              <a:buClr>
                <a:schemeClr val="dk1"/>
              </a:buClr>
              <a:buSzPct val="96428"/>
              <a:buFont typeface="Arial"/>
              <a:buChar char="•"/>
              <a:defRPr sz="1800" b="0" i="0" u="none" strike="noStrike" cap="none">
                <a:solidFill>
                  <a:schemeClr val="dk1"/>
                </a:solidFill>
                <a:latin typeface="Calibri"/>
                <a:ea typeface="Calibri"/>
                <a:cs typeface="Calibri"/>
                <a:sym typeface="Calibri"/>
              </a:defRPr>
            </a:lvl9pPr>
          </a:lstStyle>
          <a:p>
            <a:endParaRPr dirty="0"/>
          </a:p>
        </p:txBody>
      </p:sp>
      <p:sp>
        <p:nvSpPr>
          <p:cNvPr id="80" name="Shape 80"/>
          <p:cNvSpPr txBox="1">
            <a:spLocks noGrp="1"/>
          </p:cNvSpPr>
          <p:nvPr>
            <p:ph type="body" idx="3"/>
          </p:nvPr>
        </p:nvSpPr>
        <p:spPr>
          <a:xfrm>
            <a:off x="4967932" y="5591683"/>
            <a:ext cx="6388521" cy="341376"/>
          </a:xfrm>
          <a:prstGeom prst="rect">
            <a:avLst/>
          </a:prstGeom>
          <a:noFill/>
          <a:ln>
            <a:noFill/>
          </a:ln>
        </p:spPr>
        <p:txBody>
          <a:bodyPr lIns="91425" tIns="91425" rIns="91425" bIns="91425" anchor="t" anchorCtr="0"/>
          <a:lstStyle>
            <a:lvl1pPr marL="0" marR="0" lvl="0" indent="0" algn="l" rtl="0">
              <a:lnSpc>
                <a:spcPct val="100000"/>
              </a:lnSpc>
              <a:spcBef>
                <a:spcPts val="1000"/>
              </a:spcBef>
              <a:buClr>
                <a:srgbClr val="828383"/>
              </a:buClr>
              <a:buFont typeface="Arial"/>
              <a:buNone/>
              <a:defRPr sz="1067"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362750461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SBU Full Page Photo">
    <p:spTree>
      <p:nvGrpSpPr>
        <p:cNvPr id="1" name="Shape 81"/>
        <p:cNvGrpSpPr/>
        <p:nvPr/>
      </p:nvGrpSpPr>
      <p:grpSpPr>
        <a:xfrm>
          <a:off x="0" y="0"/>
          <a:ext cx="0" cy="0"/>
          <a:chOff x="0" y="0"/>
          <a:chExt cx="0" cy="0"/>
        </a:xfrm>
      </p:grpSpPr>
      <p:pic>
        <p:nvPicPr>
          <p:cNvPr id="82" name="Shape 82"/>
          <p:cNvPicPr preferRelativeResize="0"/>
          <p:nvPr/>
        </p:nvPicPr>
        <p:blipFill rotWithShape="1">
          <a:blip r:embed="rId2">
            <a:alphaModFix/>
          </a:blip>
          <a:srcRect/>
          <a:stretch/>
        </p:blipFill>
        <p:spPr>
          <a:xfrm>
            <a:off x="0" y="1"/>
            <a:ext cx="12192000" cy="6857999"/>
          </a:xfrm>
          <a:prstGeom prst="rect">
            <a:avLst/>
          </a:prstGeom>
          <a:noFill/>
          <a:ln>
            <a:noFill/>
          </a:ln>
        </p:spPr>
      </p:pic>
      <p:pic>
        <p:nvPicPr>
          <p:cNvPr id="83" name="Shape 83"/>
          <p:cNvPicPr preferRelativeResize="0"/>
          <p:nvPr/>
        </p:nvPicPr>
        <p:blipFill rotWithShape="1">
          <a:blip r:embed="rId3">
            <a:alphaModFix/>
          </a:blip>
          <a:srcRect/>
          <a:stretch/>
        </p:blipFill>
        <p:spPr>
          <a:xfrm>
            <a:off x="830963" y="6236902"/>
            <a:ext cx="1040965" cy="389389"/>
          </a:xfrm>
          <a:prstGeom prst="rect">
            <a:avLst/>
          </a:prstGeom>
          <a:noFill/>
          <a:ln>
            <a:noFill/>
          </a:ln>
        </p:spPr>
      </p:pic>
      <p:pic>
        <p:nvPicPr>
          <p:cNvPr id="84" name="Shape 84"/>
          <p:cNvPicPr preferRelativeResize="0"/>
          <p:nvPr/>
        </p:nvPicPr>
        <p:blipFill rotWithShape="1">
          <a:blip r:embed="rId4">
            <a:alphaModFix/>
          </a:blip>
          <a:srcRect/>
          <a:stretch/>
        </p:blipFill>
        <p:spPr>
          <a:xfrm>
            <a:off x="830962" y="263978"/>
            <a:ext cx="1976155" cy="337929"/>
          </a:xfrm>
          <a:prstGeom prst="rect">
            <a:avLst/>
          </a:prstGeom>
          <a:noFill/>
          <a:ln>
            <a:noFill/>
          </a:ln>
        </p:spPr>
      </p:pic>
      <p:sp>
        <p:nvSpPr>
          <p:cNvPr id="85" name="Shape 85"/>
          <p:cNvSpPr txBox="1"/>
          <p:nvPr/>
        </p:nvSpPr>
        <p:spPr>
          <a:xfrm>
            <a:off x="8738884" y="6366262"/>
            <a:ext cx="2743200" cy="365124"/>
          </a:xfrm>
          <a:prstGeom prst="rect">
            <a:avLst/>
          </a:prstGeom>
          <a:noFill/>
          <a:ln>
            <a:noFill/>
          </a:ln>
        </p:spPr>
        <p:txBody>
          <a:bodyPr lIns="121900" tIns="60933" rIns="121900" bIns="60933" anchor="ctr" anchorCtr="0">
            <a:noAutofit/>
          </a:bodyPr>
          <a:lstStyle/>
          <a:p>
            <a:pPr marL="0" marR="0" lvl="0" indent="0" algn="r" rtl="0">
              <a:spcBef>
                <a:spcPts val="0"/>
              </a:spcBef>
              <a:buSzPct val="25000"/>
              <a:buNone/>
            </a:pPr>
            <a:fld id="{00000000-1234-1234-1234-123412341234}" type="slidenum">
              <a:rPr lang="en-US" sz="1333" b="1" i="0" u="none" strike="noStrike" cap="none">
                <a:solidFill>
                  <a:schemeClr val="lt1"/>
                </a:solidFill>
                <a:latin typeface="Arial"/>
                <a:ea typeface="Arial"/>
                <a:cs typeface="Arial"/>
                <a:sym typeface="Arial"/>
              </a:rPr>
              <a:pPr marL="0" marR="0" lvl="0" indent="0" algn="r" rtl="0">
                <a:spcBef>
                  <a:spcPts val="0"/>
                </a:spcBef>
                <a:buSzPct val="25000"/>
                <a:buNone/>
              </a:pPr>
              <a:t>‹#›</a:t>
            </a:fld>
            <a:endParaRPr lang="en-US" sz="1333" b="1" i="0" u="none" strike="noStrike" cap="none" dirty="0">
              <a:solidFill>
                <a:schemeClr val="lt1"/>
              </a:solidFill>
              <a:latin typeface="Arial"/>
              <a:ea typeface="Arial"/>
              <a:cs typeface="Arial"/>
              <a:sym typeface="Arial"/>
            </a:endParaRPr>
          </a:p>
        </p:txBody>
      </p:sp>
      <p:sp>
        <p:nvSpPr>
          <p:cNvPr id="86" name="Shape 86"/>
          <p:cNvSpPr>
            <a:spLocks noGrp="1"/>
          </p:cNvSpPr>
          <p:nvPr>
            <p:ph type="pic" idx="2"/>
          </p:nvPr>
        </p:nvSpPr>
        <p:spPr>
          <a:xfrm>
            <a:off x="830963" y="803716"/>
            <a:ext cx="10528143" cy="4483144"/>
          </a:xfrm>
          <a:prstGeom prst="rect">
            <a:avLst/>
          </a:prstGeom>
          <a:solidFill>
            <a:srgbClr val="F2F2F2"/>
          </a:solidFill>
          <a:ln>
            <a:noFill/>
          </a:ln>
        </p:spPr>
        <p:txBody>
          <a:bodyPr lIns="91425" tIns="91425" rIns="91425" bIns="91425" anchor="t" anchorCtr="0"/>
          <a:lstStyle>
            <a:lvl1pPr marL="0" marR="0" lvl="0" indent="0" algn="l" rtl="0">
              <a:lnSpc>
                <a:spcPct val="90000"/>
              </a:lnSpc>
              <a:spcBef>
                <a:spcPts val="1000"/>
              </a:spcBef>
              <a:buClr>
                <a:srgbClr val="828383"/>
              </a:buClr>
              <a:buFont typeface="Arial"/>
              <a:buNone/>
              <a:defRPr sz="1600" b="0" i="0" u="none" strike="noStrike" cap="none">
                <a:solidFill>
                  <a:srgbClr val="828383"/>
                </a:solidFill>
                <a:latin typeface="Arial"/>
                <a:ea typeface="Arial"/>
                <a:cs typeface="Arial"/>
                <a:sym typeface="Arial"/>
              </a:defRPr>
            </a:lvl1pPr>
            <a:lvl2pPr marL="457189" marR="0" lvl="1" indent="0" algn="l" rtl="0">
              <a:lnSpc>
                <a:spcPct val="90000"/>
              </a:lnSpc>
              <a:spcBef>
                <a:spcPts val="500"/>
              </a:spcBef>
              <a:buClr>
                <a:schemeClr val="dk1"/>
              </a:buClr>
              <a:buFont typeface="Arial"/>
              <a:buNone/>
              <a:defRPr sz="2800" b="0" i="0" u="none" strike="noStrike" cap="none">
                <a:solidFill>
                  <a:schemeClr val="dk1"/>
                </a:solidFill>
                <a:latin typeface="Calibri"/>
                <a:ea typeface="Calibri"/>
                <a:cs typeface="Calibri"/>
                <a:sym typeface="Calibri"/>
              </a:defRPr>
            </a:lvl2pPr>
            <a:lvl3pPr marL="914377" marR="0" lvl="2" indent="0" algn="l" rtl="0">
              <a:lnSpc>
                <a:spcPct val="90000"/>
              </a:lnSpc>
              <a:spcBef>
                <a:spcPts val="500"/>
              </a:spcBef>
              <a:buClr>
                <a:schemeClr val="dk1"/>
              </a:buClr>
              <a:buFont typeface="Arial"/>
              <a:buNone/>
              <a:defRPr sz="2400" b="0" i="0" u="none" strike="noStrike" cap="none">
                <a:solidFill>
                  <a:schemeClr val="dk1"/>
                </a:solidFill>
                <a:latin typeface="Calibri"/>
                <a:ea typeface="Calibri"/>
                <a:cs typeface="Calibri"/>
                <a:sym typeface="Calibri"/>
              </a:defRPr>
            </a:lvl3pPr>
            <a:lvl4pPr marL="1371566" marR="0" lvl="3"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4pPr>
            <a:lvl5pPr marL="1828754" marR="0" lvl="4"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5pPr>
            <a:lvl6pPr marL="2285943" marR="0" lvl="5"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6pPr>
            <a:lvl7pPr marL="2743131" marR="0" lvl="6"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7pPr>
            <a:lvl8pPr marL="3200320" marR="0" lvl="7"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8pPr>
            <a:lvl9pPr marL="3657509" marR="0" lvl="8" indent="0" algn="l" rtl="0">
              <a:lnSpc>
                <a:spcPct val="90000"/>
              </a:lnSpc>
              <a:spcBef>
                <a:spcPts val="500"/>
              </a:spcBef>
              <a:buClr>
                <a:schemeClr val="dk1"/>
              </a:buClr>
              <a:buFont typeface="Arial"/>
              <a:buNone/>
              <a:defRPr sz="2000" b="0" i="0" u="none" strike="noStrike" cap="none">
                <a:solidFill>
                  <a:schemeClr val="dk1"/>
                </a:solidFill>
                <a:latin typeface="Calibri"/>
                <a:ea typeface="Calibri"/>
                <a:cs typeface="Calibri"/>
                <a:sym typeface="Calibri"/>
              </a:defRPr>
            </a:lvl9pPr>
          </a:lstStyle>
          <a:p>
            <a:endParaRPr dirty="0"/>
          </a:p>
        </p:txBody>
      </p:sp>
      <p:cxnSp>
        <p:nvCxnSpPr>
          <p:cNvPr id="87" name="Shape 87"/>
          <p:cNvCxnSpPr/>
          <p:nvPr/>
        </p:nvCxnSpPr>
        <p:spPr>
          <a:xfrm>
            <a:off x="830964" y="6089388"/>
            <a:ext cx="10528145" cy="0"/>
          </a:xfrm>
          <a:prstGeom prst="straightConnector1">
            <a:avLst/>
          </a:prstGeom>
          <a:noFill/>
          <a:ln w="19050" cap="flat" cmpd="sng">
            <a:solidFill>
              <a:schemeClr val="lt1"/>
            </a:solidFill>
            <a:prstDash val="dot"/>
            <a:miter/>
            <a:headEnd type="none" w="med" len="med"/>
            <a:tailEnd type="none" w="med" len="med"/>
          </a:ln>
        </p:spPr>
      </p:cxnSp>
      <p:sp>
        <p:nvSpPr>
          <p:cNvPr id="88" name="Shape 88"/>
          <p:cNvSpPr txBox="1">
            <a:spLocks noGrp="1"/>
          </p:cNvSpPr>
          <p:nvPr>
            <p:ph type="body" idx="1"/>
          </p:nvPr>
        </p:nvSpPr>
        <p:spPr>
          <a:xfrm>
            <a:off x="7419074" y="5443192"/>
            <a:ext cx="3940033" cy="341376"/>
          </a:xfrm>
          <a:prstGeom prst="rect">
            <a:avLst/>
          </a:prstGeom>
          <a:noFill/>
          <a:ln>
            <a:noFill/>
          </a:ln>
        </p:spPr>
        <p:txBody>
          <a:bodyPr lIns="91425" tIns="91425" rIns="91425" bIns="91425" anchor="t" anchorCtr="0"/>
          <a:lstStyle>
            <a:lvl1pPr marL="0" marR="0" lvl="0" indent="0" algn="l" rtl="0">
              <a:lnSpc>
                <a:spcPct val="100000"/>
              </a:lnSpc>
              <a:spcBef>
                <a:spcPts val="1000"/>
              </a:spcBef>
              <a:buClr>
                <a:schemeClr val="lt1"/>
              </a:buClr>
              <a:buFont typeface="Arial"/>
              <a:buNone/>
              <a:defRPr sz="1067" b="0" i="0" u="none" strike="noStrike" cap="none">
                <a:solidFill>
                  <a:schemeClr val="lt1"/>
                </a:solidFill>
                <a:latin typeface="Arial"/>
                <a:ea typeface="Arial"/>
                <a:cs typeface="Arial"/>
                <a:sym typeface="Arial"/>
              </a:defRPr>
            </a:lvl1pPr>
            <a:lvl2pPr marL="457189" marR="0" lvl="1" indent="0" algn="l" rtl="0">
              <a:lnSpc>
                <a:spcPct val="90000"/>
              </a:lnSpc>
              <a:spcBef>
                <a:spcPts val="500"/>
              </a:spcBef>
              <a:buClr>
                <a:srgbClr val="888888"/>
              </a:buClr>
              <a:buFont typeface="Arial"/>
              <a:buNone/>
              <a:defRPr sz="2000" b="0" i="0" u="none" strike="noStrike" cap="none">
                <a:solidFill>
                  <a:srgbClr val="888888"/>
                </a:solidFill>
                <a:latin typeface="Calibri"/>
                <a:ea typeface="Calibri"/>
                <a:cs typeface="Calibri"/>
                <a:sym typeface="Calibri"/>
              </a:defRPr>
            </a:lvl2pPr>
            <a:lvl3pPr marL="914377" marR="0" lvl="2" indent="0" algn="l" rtl="0">
              <a:lnSpc>
                <a:spcPct val="90000"/>
              </a:lnSpc>
              <a:spcBef>
                <a:spcPts val="500"/>
              </a:spcBef>
              <a:buClr>
                <a:srgbClr val="888888"/>
              </a:buClr>
              <a:buFont typeface="Arial"/>
              <a:buNone/>
              <a:defRPr sz="1800" b="0" i="0" u="none" strike="noStrike" cap="none">
                <a:solidFill>
                  <a:srgbClr val="888888"/>
                </a:solidFill>
                <a:latin typeface="Calibri"/>
                <a:ea typeface="Calibri"/>
                <a:cs typeface="Calibri"/>
                <a:sym typeface="Calibri"/>
              </a:defRPr>
            </a:lvl3pPr>
            <a:lvl4pPr marL="1371566" marR="0" lvl="3"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4pPr>
            <a:lvl5pPr marL="1828754" marR="0" lvl="4"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5pPr>
            <a:lvl6pPr marL="2285943" marR="0" lvl="5"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6pPr>
            <a:lvl7pPr marL="2743131" marR="0" lvl="6"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7pPr>
            <a:lvl8pPr marL="3200320" marR="0" lvl="7"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8pPr>
            <a:lvl9pPr marL="3657509" marR="0" lvl="8" indent="0" algn="l" rtl="0">
              <a:lnSpc>
                <a:spcPct val="90000"/>
              </a:lnSpc>
              <a:spcBef>
                <a:spcPts val="500"/>
              </a:spcBef>
              <a:buClr>
                <a:srgbClr val="888888"/>
              </a:buClr>
              <a:buFont typeface="Arial"/>
              <a:buNone/>
              <a:defRPr sz="1600" b="0" i="0" u="none" strike="noStrike" cap="none">
                <a:solidFill>
                  <a:srgbClr val="888888"/>
                </a:solidFill>
                <a:latin typeface="Calibri"/>
                <a:ea typeface="Calibri"/>
                <a:cs typeface="Calibri"/>
                <a:sym typeface="Calibri"/>
              </a:defRPr>
            </a:lvl9pPr>
          </a:lstStyle>
          <a:p>
            <a:endParaRPr/>
          </a:p>
        </p:txBody>
      </p:sp>
    </p:spTree>
    <p:extLst>
      <p:ext uri="{BB962C8B-B14F-4D97-AF65-F5344CB8AC3E}">
        <p14:creationId xmlns:p14="http://schemas.microsoft.com/office/powerpoint/2010/main" val="1143789994"/>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8B709-FAB3-FC4D-8C28-31CDE8076FFA}"/>
              </a:ext>
            </a:extLst>
          </p:cNvPr>
          <p:cNvSpPr>
            <a:spLocks noGrp="1"/>
          </p:cNvSpPr>
          <p:nvPr>
            <p:ph type="title"/>
          </p:nvPr>
        </p:nvSpPr>
        <p:spPr>
          <a:xfrm>
            <a:off x="854700" y="1162797"/>
            <a:ext cx="9833429" cy="1028700"/>
          </a:xfrm>
        </p:spPr>
        <p:txBody>
          <a:bodyPr/>
          <a:lstStyle>
            <a:lvl1pPr>
              <a:defRPr>
                <a:latin typeface="Prometo Medium" panose="020B0704030203060203" pitchFamily="34" charset="0"/>
              </a:defRPr>
            </a:lvl1pPr>
          </a:lstStyle>
          <a:p>
            <a:r>
              <a:rPr lang="en-US" dirty="0"/>
              <a:t>Click to edit Master title style</a:t>
            </a:r>
          </a:p>
        </p:txBody>
      </p:sp>
      <p:sp>
        <p:nvSpPr>
          <p:cNvPr id="3" name="Content Placeholder 2">
            <a:extLst>
              <a:ext uri="{FF2B5EF4-FFF2-40B4-BE49-F238E27FC236}">
                <a16:creationId xmlns:a16="http://schemas.microsoft.com/office/drawing/2014/main" id="{4B8D4806-3DB5-6142-AB3F-0CFC82A34357}"/>
              </a:ext>
            </a:extLst>
          </p:cNvPr>
          <p:cNvSpPr>
            <a:spLocks noGrp="1"/>
          </p:cNvSpPr>
          <p:nvPr>
            <p:ph idx="1"/>
          </p:nvPr>
        </p:nvSpPr>
        <p:spPr>
          <a:xfrm>
            <a:off x="854700" y="2017947"/>
            <a:ext cx="9833429" cy="3429000"/>
          </a:xfrm>
          <a:prstGeom prst="rect">
            <a:avLst/>
          </a:prstGeom>
        </p:spPr>
        <p:txBody>
          <a:bodyPr wrap="square"/>
          <a:lstStyle>
            <a:lvl1pPr marL="295267" indent="-295267">
              <a:buClr>
                <a:srgbClr val="FF5A5A"/>
              </a:buClr>
              <a:buFont typeface="Arial" panose="020B0604020202020204" pitchFamily="34" charset="0"/>
              <a:buChar char="•"/>
              <a:tabLst/>
              <a:defRPr sz="2000">
                <a:latin typeface="Century Gothic" panose="020B0502020202020204" pitchFamily="34" charset="0"/>
              </a:defRPr>
            </a:lvl1pPr>
            <a:lvl2pPr marL="517512" indent="-168270">
              <a:lnSpc>
                <a:spcPct val="100000"/>
              </a:lnSpc>
              <a:buClr>
                <a:srgbClr val="FF5A5A"/>
              </a:buClr>
              <a:buFont typeface="Arial" panose="020B0604020202020204" pitchFamily="34" charset="0"/>
              <a:buChar char="•"/>
              <a:tabLst/>
              <a:defRPr sz="1800" b="1" i="0">
                <a:solidFill>
                  <a:schemeClr val="accent2"/>
                </a:solidFill>
                <a:latin typeface="Century Gothic" panose="020B0502020202020204" pitchFamily="34" charset="0"/>
              </a:defRPr>
            </a:lvl2pPr>
            <a:lvl3pPr marL="687371" indent="-169858">
              <a:lnSpc>
                <a:spcPct val="100000"/>
              </a:lnSpc>
              <a:buClr>
                <a:srgbClr val="FF5A5A"/>
              </a:buClr>
              <a:buFont typeface="Arial" panose="020B0604020202020204" pitchFamily="34" charset="0"/>
              <a:buChar char="•"/>
              <a:tabLst/>
              <a:defRPr sz="1600">
                <a:latin typeface="Century Gothic" panose="020B0502020202020204" pitchFamily="34" charset="0"/>
              </a:defRPr>
            </a:lvl3pPr>
            <a:lvl4pPr marL="866753" indent="-179384">
              <a:lnSpc>
                <a:spcPct val="100000"/>
              </a:lnSpc>
              <a:buClr>
                <a:srgbClr val="FF5A5A"/>
              </a:buClr>
              <a:buFont typeface="Arial" panose="020B0604020202020204" pitchFamily="34" charset="0"/>
              <a:buChar char="•"/>
              <a:tabLst/>
              <a:defRPr sz="1400">
                <a:latin typeface="Century Gothic" panose="020B0502020202020204" pitchFamily="34" charset="0"/>
              </a:defRPr>
            </a:lvl4pPr>
            <a:lvl5pPr marL="1036613" indent="-169858">
              <a:lnSpc>
                <a:spcPct val="150000"/>
              </a:lnSpc>
              <a:buClr>
                <a:srgbClr val="FF5A5A"/>
              </a:buClr>
              <a:buFont typeface="Arial" panose="020B0604020202020204" pitchFamily="34" charset="0"/>
              <a:buChar char="•"/>
              <a:tabLst/>
              <a:defRPr sz="1200">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4737283B-E040-3A45-A872-FBF3D45B805A}"/>
              </a:ext>
            </a:extLst>
          </p:cNvPr>
          <p:cNvSpPr>
            <a:spLocks noGrp="1"/>
          </p:cNvSpPr>
          <p:nvPr>
            <p:ph type="sldNum" sz="quarter" idx="12"/>
          </p:nvPr>
        </p:nvSpPr>
        <p:spPr/>
        <p:txBody>
          <a:bodyPr/>
          <a:lstStyle>
            <a:lvl1pPr>
              <a:defRPr>
                <a:latin typeface="Century Gothic" panose="020B0502020202020204" pitchFamily="34" charset="0"/>
              </a:defRPr>
            </a:lvl1pPr>
          </a:lstStyle>
          <a:p>
            <a:fld id="{2F8AF2E6-64A8-0F46-AF27-0A96D82A033B}" type="slidenum">
              <a:rPr lang="en-US" smtClean="0"/>
              <a:pPr/>
              <a:t>‹#›</a:t>
            </a:fld>
            <a:endParaRPr lang="en-US" dirty="0"/>
          </a:p>
        </p:txBody>
      </p:sp>
    </p:spTree>
    <p:extLst>
      <p:ext uri="{BB962C8B-B14F-4D97-AF65-F5344CB8AC3E}">
        <p14:creationId xmlns:p14="http://schemas.microsoft.com/office/powerpoint/2010/main" val="25097152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pic>
        <p:nvPicPr>
          <p:cNvPr id="11" name="Picture Placeholder 4">
            <a:extLst>
              <a:ext uri="{FF2B5EF4-FFF2-40B4-BE49-F238E27FC236}">
                <a16:creationId xmlns:a16="http://schemas.microsoft.com/office/drawing/2014/main" id="{631FDD3D-8ED8-CE46-BAA2-72A8866A94EF}"/>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2409957" y="4437954"/>
            <a:ext cx="2331719" cy="2179388"/>
          </a:xfrm>
          <a:prstGeom prst="rect">
            <a:avLst/>
          </a:prstGeom>
          <a:noFill/>
        </p:spPr>
      </p:pic>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8" name="Oval 7">
            <a:extLst>
              <a:ext uri="{FF2B5EF4-FFF2-40B4-BE49-F238E27FC236}">
                <a16:creationId xmlns:a16="http://schemas.microsoft.com/office/drawing/2014/main" id="{DC1CD14E-4A4D-B744-99A0-27C09CA41F71}"/>
              </a:ext>
            </a:extLst>
          </p:cNvPr>
          <p:cNvSpPr/>
          <p:nvPr userDrawn="1"/>
        </p:nvSpPr>
        <p:spPr>
          <a:xfrm>
            <a:off x="-370703" y="985696"/>
            <a:ext cx="4795509" cy="4795509"/>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0" name="Title 2">
            <a:extLst>
              <a:ext uri="{FF2B5EF4-FFF2-40B4-BE49-F238E27FC236}">
                <a16:creationId xmlns:a16="http://schemas.microsoft.com/office/drawing/2014/main" id="{6D03C6C9-AEF7-7D4A-A337-2DA1DC1A6360}"/>
              </a:ext>
            </a:extLst>
          </p:cNvPr>
          <p:cNvSpPr>
            <a:spLocks noGrp="1"/>
          </p:cNvSpPr>
          <p:nvPr>
            <p:ph type="title"/>
          </p:nvPr>
        </p:nvSpPr>
        <p:spPr>
          <a:xfrm>
            <a:off x="871176" y="2389412"/>
            <a:ext cx="4187371" cy="1783443"/>
          </a:xfrm>
        </p:spPr>
        <p:txBody>
          <a:bodyPr wrap="square" anchor="ctr" anchorCtr="0"/>
          <a:lstStyle>
            <a:lvl1pPr>
              <a:lnSpc>
                <a:spcPct val="100000"/>
              </a:lnSpc>
              <a:defRPr>
                <a:latin typeface="Prometo Medium" panose="020B0704030203060203" pitchFamily="34" charset="0"/>
              </a:defRPr>
            </a:lvl1pPr>
          </a:lstStyle>
          <a:p>
            <a:endParaRPr lang="en-US" dirty="0">
              <a:solidFill>
                <a:schemeClr val="bg1"/>
              </a:solidFill>
            </a:endParaRPr>
          </a:p>
        </p:txBody>
      </p:sp>
    </p:spTree>
    <p:extLst>
      <p:ext uri="{BB962C8B-B14F-4D97-AF65-F5344CB8AC3E}">
        <p14:creationId xmlns:p14="http://schemas.microsoft.com/office/powerpoint/2010/main" val="41576175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Custom Layout">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3F71052-DA50-4B4B-8DFB-1DABC7DF992D}"/>
              </a:ext>
            </a:extLst>
          </p:cNvPr>
          <p:cNvSpPr/>
          <p:nvPr userDrawn="1"/>
        </p:nvSpPr>
        <p:spPr>
          <a:xfrm>
            <a:off x="10239153" y="382772"/>
            <a:ext cx="1743740" cy="49973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6" name="Oval 5">
            <a:extLst>
              <a:ext uri="{FF2B5EF4-FFF2-40B4-BE49-F238E27FC236}">
                <a16:creationId xmlns:a16="http://schemas.microsoft.com/office/drawing/2014/main" id="{DB817CDA-7B77-AB40-BB83-5A74ECA3C43C}"/>
              </a:ext>
            </a:extLst>
          </p:cNvPr>
          <p:cNvSpPr/>
          <p:nvPr userDrawn="1"/>
        </p:nvSpPr>
        <p:spPr>
          <a:xfrm>
            <a:off x="9841783" y="325400"/>
            <a:ext cx="4700433" cy="4700433"/>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pic>
        <p:nvPicPr>
          <p:cNvPr id="7" name="Picture Placeholder 4">
            <a:extLst>
              <a:ext uri="{FF2B5EF4-FFF2-40B4-BE49-F238E27FC236}">
                <a16:creationId xmlns:a16="http://schemas.microsoft.com/office/drawing/2014/main" id="{DF4CBD03-A70F-1748-A3E3-DA22AF751CA3}"/>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b="13962"/>
          <a:stretch/>
        </p:blipFill>
        <p:spPr>
          <a:xfrm>
            <a:off x="4943790" y="4437954"/>
            <a:ext cx="2331719" cy="2179388"/>
          </a:xfrm>
          <a:prstGeom prst="rect">
            <a:avLst/>
          </a:prstGeom>
          <a:noFill/>
        </p:spPr>
      </p:pic>
      <p:sp>
        <p:nvSpPr>
          <p:cNvPr id="12" name="Content Placeholder 2">
            <a:extLst>
              <a:ext uri="{FF2B5EF4-FFF2-40B4-BE49-F238E27FC236}">
                <a16:creationId xmlns:a16="http://schemas.microsoft.com/office/drawing/2014/main" id="{D1C1B83B-3828-BC4C-8CF0-14A7E57C9618}"/>
              </a:ext>
            </a:extLst>
          </p:cNvPr>
          <p:cNvSpPr>
            <a:spLocks noGrp="1"/>
          </p:cNvSpPr>
          <p:nvPr>
            <p:ph idx="1"/>
          </p:nvPr>
        </p:nvSpPr>
        <p:spPr>
          <a:xfrm>
            <a:off x="846075" y="2302071"/>
            <a:ext cx="4892958" cy="3429000"/>
          </a:xfrm>
          <a:prstGeom prst="rect">
            <a:avLst/>
          </a:prstGeom>
        </p:spPr>
        <p:txBody>
          <a:bodyPr wrap="square"/>
          <a:lstStyle>
            <a:lvl1pPr marL="295275" indent="-295275">
              <a:lnSpc>
                <a:spcPct val="100000"/>
              </a:lnSpc>
              <a:buClr>
                <a:srgbClr val="FF5A5A"/>
              </a:buClr>
              <a:buFont typeface="Arial" panose="020B0604020202020204" pitchFamily="34" charset="0"/>
              <a:buChar char="•"/>
              <a:tabLst/>
              <a:defRPr sz="2000">
                <a:latin typeface="Century Gothic" panose="020B0502020202020204" pitchFamily="34" charset="0"/>
              </a:defRPr>
            </a:lvl1pPr>
            <a:lvl2pPr marL="517525" indent="-168275">
              <a:lnSpc>
                <a:spcPct val="100000"/>
              </a:lnSpc>
              <a:buClr>
                <a:srgbClr val="FF5A5A"/>
              </a:buClr>
              <a:buFont typeface="Arial" panose="020B0604020202020204" pitchFamily="34" charset="0"/>
              <a:buChar char="•"/>
              <a:tabLst/>
              <a:defRPr sz="1800" b="1" i="0">
                <a:solidFill>
                  <a:schemeClr val="accent2"/>
                </a:solidFill>
                <a:latin typeface="Century Gothic" panose="020B0502020202020204" pitchFamily="34" charset="0"/>
              </a:defRPr>
            </a:lvl2pPr>
            <a:lvl3pPr marL="687388" indent="-169863">
              <a:lnSpc>
                <a:spcPct val="100000"/>
              </a:lnSpc>
              <a:buClr>
                <a:srgbClr val="FF5A5A"/>
              </a:buClr>
              <a:buFont typeface="Arial" panose="020B0604020202020204" pitchFamily="34" charset="0"/>
              <a:buChar char="•"/>
              <a:tabLst/>
              <a:defRPr sz="1600">
                <a:latin typeface="Century Gothic" panose="020B0502020202020204" pitchFamily="34" charset="0"/>
              </a:defRPr>
            </a:lvl3pPr>
            <a:lvl4pPr marL="866775" indent="-179388">
              <a:lnSpc>
                <a:spcPct val="100000"/>
              </a:lnSpc>
              <a:buClr>
                <a:srgbClr val="FF5A5A"/>
              </a:buClr>
              <a:buFont typeface="Arial" panose="020B0604020202020204" pitchFamily="34" charset="0"/>
              <a:buChar char="•"/>
              <a:tabLst/>
              <a:defRPr sz="1400">
                <a:latin typeface="Century Gothic" panose="020B0502020202020204" pitchFamily="34" charset="0"/>
              </a:defRPr>
            </a:lvl4pPr>
            <a:lvl5pPr marL="1036638" indent="-169863">
              <a:lnSpc>
                <a:spcPct val="150000"/>
              </a:lnSpc>
              <a:buClr>
                <a:srgbClr val="FF5A5A"/>
              </a:buClr>
              <a:buFont typeface="Arial" panose="020B0604020202020204" pitchFamily="34" charset="0"/>
              <a:buChar char="•"/>
              <a:tabLst/>
              <a:defRPr sz="1200">
                <a:latin typeface="Century Gothic" panose="020B0502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Picture Placeholder 3">
            <a:extLst>
              <a:ext uri="{FF2B5EF4-FFF2-40B4-BE49-F238E27FC236}">
                <a16:creationId xmlns:a16="http://schemas.microsoft.com/office/drawing/2014/main" id="{29E5534A-D5FE-9440-AE5B-B141C578A7C5}"/>
              </a:ext>
            </a:extLst>
          </p:cNvPr>
          <p:cNvSpPr>
            <a:spLocks noGrp="1"/>
          </p:cNvSpPr>
          <p:nvPr>
            <p:ph type="pic" sz="quarter" idx="11"/>
          </p:nvPr>
        </p:nvSpPr>
        <p:spPr>
          <a:xfrm>
            <a:off x="6109398" y="1432831"/>
            <a:ext cx="5687367" cy="4324874"/>
          </a:xfrm>
          <a:gradFill>
            <a:gsLst>
              <a:gs pos="0">
                <a:schemeClr val="bg1">
                  <a:lumMod val="85000"/>
                </a:schemeClr>
              </a:gs>
              <a:gs pos="99000">
                <a:schemeClr val="bg1">
                  <a:lumMod val="75000"/>
                </a:schemeClr>
              </a:gs>
            </a:gsLst>
            <a:lin ang="5400000" scaled="1"/>
          </a:gradFill>
        </p:spPr>
        <p:txBody>
          <a:bodyPr anchor="ctr">
            <a:normAutofit/>
          </a:bodyPr>
          <a:lstStyle>
            <a:lvl1pPr algn="ctr">
              <a:defRPr sz="1200">
                <a:latin typeface="Century Gothic" panose="020B0502020202020204" pitchFamily="34" charset="0"/>
              </a:defRPr>
            </a:lvl1pPr>
          </a:lstStyle>
          <a:p>
            <a:endParaRPr lang="en-US" dirty="0"/>
          </a:p>
        </p:txBody>
      </p:sp>
      <p:sp>
        <p:nvSpPr>
          <p:cNvPr id="14" name="Title 1">
            <a:extLst>
              <a:ext uri="{FF2B5EF4-FFF2-40B4-BE49-F238E27FC236}">
                <a16:creationId xmlns:a16="http://schemas.microsoft.com/office/drawing/2014/main" id="{2C581AF7-14F2-A444-B73B-0A2E5A896822}"/>
              </a:ext>
            </a:extLst>
          </p:cNvPr>
          <p:cNvSpPr>
            <a:spLocks noGrp="1"/>
          </p:cNvSpPr>
          <p:nvPr>
            <p:ph type="title" hasCustomPrompt="1"/>
          </p:nvPr>
        </p:nvSpPr>
        <p:spPr>
          <a:xfrm>
            <a:off x="846074" y="1051047"/>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Tree>
    <p:extLst>
      <p:ext uri="{BB962C8B-B14F-4D97-AF65-F5344CB8AC3E}">
        <p14:creationId xmlns:p14="http://schemas.microsoft.com/office/powerpoint/2010/main" val="15216325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846074" y="1054736"/>
            <a:ext cx="5069272" cy="1028700"/>
          </a:xfrm>
        </p:spPr>
        <p:txBody>
          <a:bodyPr/>
          <a:lstStyle>
            <a:lvl1pPr>
              <a:lnSpc>
                <a:spcPct val="100000"/>
              </a:lnSpc>
              <a:defRPr sz="3600" i="1">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pic>
        <p:nvPicPr>
          <p:cNvPr id="6" name="Picture Placeholder 4">
            <a:extLst>
              <a:ext uri="{FF2B5EF4-FFF2-40B4-BE49-F238E27FC236}">
                <a16:creationId xmlns:a16="http://schemas.microsoft.com/office/drawing/2014/main" id="{3CB26DEB-9258-F842-8984-237859FC89CC}"/>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4087166"/>
            <a:ext cx="2331719" cy="2770834"/>
          </a:xfrm>
          <a:prstGeom prst="rect">
            <a:avLst/>
          </a:prstGeom>
          <a:noFill/>
        </p:spPr>
      </p:pic>
      <p:pic>
        <p:nvPicPr>
          <p:cNvPr id="9" name="Picture Placeholder 4">
            <a:extLst>
              <a:ext uri="{FF2B5EF4-FFF2-40B4-BE49-F238E27FC236}">
                <a16:creationId xmlns:a16="http://schemas.microsoft.com/office/drawing/2014/main" id="{85CAB737-5A33-3341-93BA-CB3E607FCB8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34591" r="37010"/>
          <a:stretch/>
        </p:blipFill>
        <p:spPr>
          <a:xfrm>
            <a:off x="6277809" y="1334822"/>
            <a:ext cx="2331719" cy="2770834"/>
          </a:xfrm>
          <a:prstGeom prst="rect">
            <a:avLst/>
          </a:prstGeom>
          <a:noFill/>
        </p:spPr>
      </p:pic>
      <p:pic>
        <p:nvPicPr>
          <p:cNvPr id="10" name="Picture Placeholder 4">
            <a:extLst>
              <a:ext uri="{FF2B5EF4-FFF2-40B4-BE49-F238E27FC236}">
                <a16:creationId xmlns:a16="http://schemas.microsoft.com/office/drawing/2014/main" id="{7E081F6A-6EBD-3D4A-9D66-E06E6CAC785D}"/>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7848" t="68147" r="37010"/>
          <a:stretch/>
        </p:blipFill>
        <p:spPr>
          <a:xfrm>
            <a:off x="6277809" y="0"/>
            <a:ext cx="2331719" cy="1349350"/>
          </a:xfrm>
          <a:prstGeom prst="rect">
            <a:avLst/>
          </a:prstGeom>
          <a:noFill/>
        </p:spPr>
      </p:pic>
      <p:sp>
        <p:nvSpPr>
          <p:cNvPr id="8" name="Picture Placeholder 7"/>
          <p:cNvSpPr>
            <a:spLocks noGrp="1"/>
          </p:cNvSpPr>
          <p:nvPr>
            <p:ph type="pic" sz="quarter" idx="12"/>
          </p:nvPr>
        </p:nvSpPr>
        <p:spPr>
          <a:xfrm>
            <a:off x="7074639" y="0"/>
            <a:ext cx="5117361" cy="6858000"/>
          </a:xfrm>
          <a:custGeom>
            <a:avLst/>
            <a:gdLst>
              <a:gd name="connsiteX0" fmla="*/ 1551265 w 5117361"/>
              <a:gd name="connsiteY0" fmla="*/ 0 h 6858000"/>
              <a:gd name="connsiteX1" fmla="*/ 5117361 w 5117361"/>
              <a:gd name="connsiteY1" fmla="*/ 0 h 6858000"/>
              <a:gd name="connsiteX2" fmla="*/ 5117361 w 5117361"/>
              <a:gd name="connsiteY2" fmla="*/ 6858000 h 6858000"/>
              <a:gd name="connsiteX3" fmla="*/ 1551265 w 5117361"/>
              <a:gd name="connsiteY3" fmla="*/ 6858000 h 6858000"/>
              <a:gd name="connsiteX4" fmla="*/ 1496804 w 5117361"/>
              <a:gd name="connsiteY4" fmla="*/ 6810825 h 6858000"/>
              <a:gd name="connsiteX5" fmla="*/ 0 w 5117361"/>
              <a:gd name="connsiteY5" fmla="*/ 3429000 h 6858000"/>
              <a:gd name="connsiteX6" fmla="*/ 1496804 w 5117361"/>
              <a:gd name="connsiteY6" fmla="*/ 47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117361" h="6858000">
                <a:moveTo>
                  <a:pt x="1551265" y="0"/>
                </a:moveTo>
                <a:lnTo>
                  <a:pt x="5117361" y="0"/>
                </a:lnTo>
                <a:lnTo>
                  <a:pt x="5117361" y="6858000"/>
                </a:lnTo>
                <a:lnTo>
                  <a:pt x="1551265" y="6858000"/>
                </a:lnTo>
                <a:lnTo>
                  <a:pt x="1496804" y="6810825"/>
                </a:lnTo>
                <a:cubicBezTo>
                  <a:pt x="577286" y="5975085"/>
                  <a:pt x="0" y="4769459"/>
                  <a:pt x="0" y="3429000"/>
                </a:cubicBezTo>
                <a:cubicBezTo>
                  <a:pt x="0" y="2088542"/>
                  <a:pt x="577286" y="882916"/>
                  <a:pt x="1496804" y="47175"/>
                </a:cubicBezTo>
                <a:close/>
              </a:path>
            </a:pathLst>
          </a:custGeom>
          <a:gradFill>
            <a:gsLst>
              <a:gs pos="0">
                <a:schemeClr val="bg1">
                  <a:lumMod val="85000"/>
                </a:schemeClr>
              </a:gs>
              <a:gs pos="99000">
                <a:schemeClr val="bg1">
                  <a:lumMod val="75000"/>
                </a:schemeClr>
              </a:gs>
            </a:gsLst>
            <a:lin ang="5400000" scaled="1"/>
          </a:gradFill>
          <a:ln>
            <a:noFill/>
          </a:ln>
        </p:spPr>
        <p:txBody>
          <a:bodyPr wrap="square" anchor="ctr">
            <a:no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1547374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5" name="Picture Placeholder 7"/>
          <p:cNvSpPr>
            <a:spLocks noGrp="1"/>
          </p:cNvSpPr>
          <p:nvPr>
            <p:ph type="pic" sz="quarter" idx="12"/>
          </p:nvPr>
        </p:nvSpPr>
        <p:spPr>
          <a:xfrm>
            <a:off x="2866575" y="82731"/>
            <a:ext cx="6675120" cy="6675120"/>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dirty="0"/>
          </a:p>
        </p:txBody>
      </p:sp>
    </p:spTree>
    <p:extLst>
      <p:ext uri="{BB962C8B-B14F-4D97-AF65-F5344CB8AC3E}">
        <p14:creationId xmlns:p14="http://schemas.microsoft.com/office/powerpoint/2010/main" val="4461140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854700" y="2307034"/>
            <a:ext cx="4187371" cy="1783443"/>
          </a:xfrm>
        </p:spPr>
        <p:txBody>
          <a:bodyPr/>
          <a:lstStyle>
            <a:lvl1pPr>
              <a:lnSpc>
                <a:spcPct val="100000"/>
              </a:lnSpc>
              <a:defRPr sz="4000">
                <a:latin typeface="Prometo Medium" panose="020B0704030203060203" pitchFamily="34" charset="0"/>
              </a:defRPr>
            </a:lvl1pPr>
          </a:lstStyle>
          <a:p>
            <a:r>
              <a:rPr lang="en-US" dirty="0"/>
              <a:t>Click to edit Master title style</a:t>
            </a:r>
          </a:p>
        </p:txBody>
      </p:sp>
      <p:sp>
        <p:nvSpPr>
          <p:cNvPr id="3" name="Slide Number Placeholder 2"/>
          <p:cNvSpPr>
            <a:spLocks noGrp="1"/>
          </p:cNvSpPr>
          <p:nvPr>
            <p:ph type="sldNum" sz="quarter" idx="10"/>
          </p:nvPr>
        </p:nvSpPr>
        <p:spPr/>
        <p:txBody>
          <a:bodyPr/>
          <a:lstStyle>
            <a:lvl1pPr>
              <a:defRPr>
                <a:latin typeface="Century Gothic" panose="020B0502020202020204" pitchFamily="34" charset="0"/>
              </a:defRPr>
            </a:lvl1pPr>
          </a:lstStyle>
          <a:p>
            <a:fld id="{D8D877B3-D348-4611-9BDB-C5374591D951}" type="slidenum">
              <a:rPr lang="en-US" smtClean="0"/>
              <a:pPr/>
              <a:t>‹#›</a:t>
            </a:fld>
            <a:endParaRPr lang="en-US" dirty="0"/>
          </a:p>
        </p:txBody>
      </p:sp>
      <p:sp>
        <p:nvSpPr>
          <p:cNvPr id="7" name="Picture Placeholder 7"/>
          <p:cNvSpPr>
            <a:spLocks noGrp="1"/>
          </p:cNvSpPr>
          <p:nvPr>
            <p:ph type="pic" sz="quarter" idx="12"/>
          </p:nvPr>
        </p:nvSpPr>
        <p:spPr>
          <a:xfrm>
            <a:off x="6407350"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
        <p:nvSpPr>
          <p:cNvPr id="8" name="Picture Placeholder 7"/>
          <p:cNvSpPr>
            <a:spLocks noGrp="1"/>
          </p:cNvSpPr>
          <p:nvPr>
            <p:ph type="pic" sz="quarter" idx="13"/>
          </p:nvPr>
        </p:nvSpPr>
        <p:spPr>
          <a:xfrm>
            <a:off x="10392073" y="1629073"/>
            <a:ext cx="3599854" cy="3599854"/>
          </a:xfrm>
          <a:prstGeom prst="ellipse">
            <a:avLst/>
          </a:prstGeom>
          <a:gradFill>
            <a:gsLst>
              <a:gs pos="0">
                <a:schemeClr val="bg1">
                  <a:lumMod val="85000"/>
                </a:schemeClr>
              </a:gs>
              <a:gs pos="99000">
                <a:schemeClr val="bg1">
                  <a:lumMod val="75000"/>
                </a:schemeClr>
              </a:gs>
            </a:gsLst>
            <a:lin ang="5400000" scaled="1"/>
          </a:gradFill>
          <a:ln>
            <a:noFill/>
          </a:ln>
        </p:spPr>
        <p:txBody>
          <a:bodyPr anchor="ctr">
            <a:normAutofit/>
          </a:bodyPr>
          <a:lstStyle>
            <a:lvl1pPr algn="ctr">
              <a:defRPr sz="1200">
                <a:solidFill>
                  <a:schemeClr val="tx1"/>
                </a:solidFill>
                <a:latin typeface="Century Gothic" panose="020B0502020202020204" pitchFamily="34" charset="0"/>
              </a:defRPr>
            </a:lvl1pPr>
          </a:lstStyle>
          <a:p>
            <a:endParaRPr lang="en-US"/>
          </a:p>
        </p:txBody>
      </p:sp>
    </p:spTree>
    <p:extLst>
      <p:ext uri="{BB962C8B-B14F-4D97-AF65-F5344CB8AC3E}">
        <p14:creationId xmlns:p14="http://schemas.microsoft.com/office/powerpoint/2010/main" val="36078133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2.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image" Target="../media/image2.sv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12.png"/><Relationship Id="rId2" Type="http://schemas.openxmlformats.org/officeDocument/2006/relationships/slideLayout" Target="../slideLayouts/slideLayout32.xml"/><Relationship Id="rId16" Type="http://schemas.openxmlformats.org/officeDocument/2006/relationships/image" Target="../media/image11.png"/><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10.png"/><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54699" y="1153918"/>
            <a:ext cx="9833429" cy="1028700"/>
          </a:xfrm>
          <a:prstGeom prst="rect">
            <a:avLst/>
          </a:prstGeom>
          <a:effectLst/>
        </p:spPr>
        <p:txBody>
          <a:bodyPr vert="horz" wrap="square" lIns="0" tIns="0" rIns="0" bIns="0" rtlCol="0" anchor="t" anchorCtr="0">
            <a:noAutofit/>
          </a:bodyPr>
          <a:lstStyle/>
          <a:p>
            <a:r>
              <a:rPr lang="en-US" dirty="0"/>
              <a:t>Your Title Here</a:t>
            </a:r>
          </a:p>
        </p:txBody>
      </p:sp>
      <p:sp>
        <p:nvSpPr>
          <p:cNvPr id="3" name="Текст 2"/>
          <p:cNvSpPr>
            <a:spLocks noGrp="1"/>
          </p:cNvSpPr>
          <p:nvPr>
            <p:ph type="body" idx="1"/>
          </p:nvPr>
        </p:nvSpPr>
        <p:spPr>
          <a:xfrm>
            <a:off x="854699" y="2343436"/>
            <a:ext cx="9833429" cy="3429000"/>
          </a:xfrm>
          <a:prstGeom prst="rect">
            <a:avLst/>
          </a:prstGeom>
        </p:spPr>
        <p:txBody>
          <a:bodyPr vert="horz" lIns="0" tIns="0" rIns="0" bIns="0" rtlCol="0">
            <a:normAutofit/>
          </a:bodyPr>
          <a:lstStyle/>
          <a:p>
            <a:pPr lvl="0"/>
            <a:r>
              <a:rPr lang="en-US" dirty="0"/>
              <a:t>Write here subtitle</a:t>
            </a:r>
          </a:p>
          <a:p>
            <a:pPr lvl="1"/>
            <a:r>
              <a:rPr lang="en-US" dirty="0"/>
              <a:t>WRITE HERE SUBTITLE</a:t>
            </a:r>
          </a:p>
          <a:p>
            <a:pPr lvl="1"/>
            <a:endParaRPr lang="en-US" dirty="0"/>
          </a:p>
          <a:p>
            <a:pPr lvl="2"/>
            <a:r>
              <a:rPr lang="en-US" dirty="0"/>
              <a:t>Write here text</a:t>
            </a:r>
          </a:p>
          <a:p>
            <a:pPr lvl="3"/>
            <a:r>
              <a:rPr lang="en-US" dirty="0"/>
              <a:t>Write here text</a:t>
            </a:r>
          </a:p>
          <a:p>
            <a:pPr lvl="4"/>
            <a:r>
              <a:rPr lang="en-US" dirty="0"/>
              <a:t>Write here text </a:t>
            </a:r>
          </a:p>
        </p:txBody>
      </p:sp>
      <p:sp>
        <p:nvSpPr>
          <p:cNvPr id="5" name="Oval 4"/>
          <p:cNvSpPr/>
          <p:nvPr userDrawn="1"/>
        </p:nvSpPr>
        <p:spPr>
          <a:xfrm>
            <a:off x="11432327" y="6318703"/>
            <a:ext cx="370114" cy="370114"/>
          </a:xfrm>
          <a:prstGeom prst="ellipse">
            <a:avLst/>
          </a:prstGeom>
          <a:solidFill>
            <a:srgbClr val="1E22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6" name="Номер слайда 21"/>
          <p:cNvSpPr>
            <a:spLocks noGrp="1"/>
          </p:cNvSpPr>
          <p:nvPr>
            <p:ph type="sldNum" sz="quarter" idx="4"/>
          </p:nvPr>
        </p:nvSpPr>
        <p:spPr>
          <a:xfrm>
            <a:off x="11360517" y="6390178"/>
            <a:ext cx="513735" cy="227164"/>
          </a:xfrm>
          <a:prstGeom prst="rect">
            <a:avLst/>
          </a:prstGeom>
          <a:noFill/>
        </p:spPr>
        <p:txBody>
          <a:bodyPr vert="horz" wrap="square" lIns="0" tIns="0" rIns="0" bIns="0" rtlCol="0" anchor="ctr"/>
          <a:lstStyle>
            <a:lvl1pPr algn="ctr">
              <a:defRPr sz="803" b="0" i="0">
                <a:solidFill>
                  <a:schemeClr val="bg1"/>
                </a:solidFill>
                <a:latin typeface="Century Gothic" panose="020B0502020202020204" pitchFamily="34" charset="0"/>
                <a:ea typeface="Century Gothic" panose="020B0502020202020204" pitchFamily="34" charset="0"/>
                <a:cs typeface="Arial" panose="020B0604020202020204" pitchFamily="34" charset="0"/>
              </a:defRPr>
            </a:lvl1pPr>
          </a:lstStyle>
          <a:p>
            <a:fld id="{D8D877B3-D348-4611-9BDB-C5374591D951}" type="slidenum">
              <a:rPr lang="en-US" smtClean="0"/>
              <a:pPr/>
              <a:t>‹#›</a:t>
            </a:fld>
            <a:endParaRPr lang="en-US" dirty="0"/>
          </a:p>
        </p:txBody>
      </p:sp>
      <p:pic>
        <p:nvPicPr>
          <p:cNvPr id="8" name="Graphic 7">
            <a:extLst>
              <a:ext uri="{FF2B5EF4-FFF2-40B4-BE49-F238E27FC236}">
                <a16:creationId xmlns:a16="http://schemas.microsoft.com/office/drawing/2014/main" id="{8300FABB-9451-EB4B-91D3-6C411B253FF0}"/>
              </a:ext>
            </a:extLst>
          </p:cNvPr>
          <p:cNvPicPr>
            <a:picLocks noChangeAspect="1"/>
          </p:cNvPicPr>
          <p:nvPr userDrawn="1"/>
        </p:nvPicPr>
        <p:blipFill>
          <a:blip r:embed="rId32" cstate="print">
            <a:extLst>
              <a:ext uri="{28A0092B-C50C-407E-A947-70E740481C1C}">
                <a14:useLocalDpi xmlns:a14="http://schemas.microsoft.com/office/drawing/2010/main" val="0"/>
              </a:ext>
              <a:ext uri="{96DAC541-7B7A-43D3-8B79-37D633B846F1}">
                <asvg:svgBlip xmlns="" xmlns:asvg="http://schemas.microsoft.com/office/drawing/2016/SVG/main" r:embed="rId33"/>
              </a:ext>
            </a:extLst>
          </a:blip>
          <a:stretch>
            <a:fillRect/>
          </a:stretch>
        </p:blipFill>
        <p:spPr>
          <a:xfrm>
            <a:off x="411685" y="6342862"/>
            <a:ext cx="1263921" cy="321796"/>
          </a:xfrm>
          <a:prstGeom prst="rect">
            <a:avLst/>
          </a:prstGeom>
        </p:spPr>
      </p:pic>
      <p:pic>
        <p:nvPicPr>
          <p:cNvPr id="10" name="Picture 9">
            <a:extLst>
              <a:ext uri="{FF2B5EF4-FFF2-40B4-BE49-F238E27FC236}">
                <a16:creationId xmlns:a16="http://schemas.microsoft.com/office/drawing/2014/main" id="{FF7E0D22-2493-E340-B5DB-BBD25A20878A}"/>
              </a:ext>
            </a:extLst>
          </p:cNvPr>
          <p:cNvPicPr>
            <a:picLocks noChangeAspect="1"/>
          </p:cNvPicPr>
          <p:nvPr userDrawn="1"/>
        </p:nvPicPr>
        <p:blipFill>
          <a:blip r:embed="rId34" cstate="print">
            <a:extLst>
              <a:ext uri="{28A0092B-C50C-407E-A947-70E740481C1C}">
                <a14:useLocalDpi xmlns:a14="http://schemas.microsoft.com/office/drawing/2010/main" val="0"/>
              </a:ext>
            </a:extLst>
          </a:blip>
          <a:stretch>
            <a:fillRect/>
          </a:stretch>
        </p:blipFill>
        <p:spPr>
          <a:xfrm>
            <a:off x="10127112" y="6428598"/>
            <a:ext cx="994945" cy="174115"/>
          </a:xfrm>
          <a:prstGeom prst="rect">
            <a:avLst/>
          </a:prstGeom>
        </p:spPr>
      </p:pic>
      <p:sp>
        <p:nvSpPr>
          <p:cNvPr id="11" name="Title 1">
            <a:extLst>
              <a:ext uri="{FF2B5EF4-FFF2-40B4-BE49-F238E27FC236}">
                <a16:creationId xmlns:a16="http://schemas.microsoft.com/office/drawing/2014/main" id="{E0CEF597-DB9C-6745-9BD8-58F51E22A892}"/>
              </a:ext>
            </a:extLst>
          </p:cNvPr>
          <p:cNvSpPr txBox="1">
            <a:spLocks/>
          </p:cNvSpPr>
          <p:nvPr userDrawn="1"/>
        </p:nvSpPr>
        <p:spPr>
          <a:xfrm>
            <a:off x="833432" y="497756"/>
            <a:ext cx="6474148" cy="115416"/>
          </a:xfrm>
          <a:prstGeom prst="rect">
            <a:avLst/>
          </a:prstGeom>
        </p:spPr>
        <p:txBody>
          <a:bodyPr wrap="square" lIns="0" tIns="0" rIns="0" bIns="0">
            <a:spAutoFit/>
          </a:bodyPr>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000" b="0" i="0" dirty="0">
                <a:latin typeface="Century Gothic" panose="020B0502020202020204" pitchFamily="34" charset="0"/>
              </a:rPr>
              <a:t>AGING &amp; TECH FORUM: Empowering the Elderly: Adoption of Connected Health Tech by Seniors </a:t>
            </a:r>
          </a:p>
        </p:txBody>
      </p:sp>
      <p:sp>
        <p:nvSpPr>
          <p:cNvPr id="15" name="Rectangle 14"/>
          <p:cNvSpPr/>
          <p:nvPr userDrawn="1"/>
        </p:nvSpPr>
        <p:spPr>
          <a:xfrm>
            <a:off x="8473440" y="6350225"/>
            <a:ext cx="1780131" cy="330860"/>
          </a:xfrm>
          <a:prstGeom prst="rect">
            <a:avLst/>
          </a:prstGeom>
        </p:spPr>
        <p:txBody>
          <a:bodyPr wrap="square">
            <a:spAutoFit/>
          </a:bodyPr>
          <a:lstStyle/>
          <a:p>
            <a:r>
              <a:rPr lang="en-US" sz="1550" b="1" dirty="0">
                <a:solidFill>
                  <a:srgbClr val="00B0F0"/>
                </a:solidFill>
                <a:latin typeface="Prometo Medium" panose="020B0604020202020204" charset="0"/>
              </a:rPr>
              <a:t>#</a:t>
            </a:r>
            <a:r>
              <a:rPr lang="en-US" sz="1550" b="1" dirty="0" err="1">
                <a:solidFill>
                  <a:srgbClr val="00B0F0"/>
                </a:solidFill>
                <a:latin typeface="Prometo Medium" panose="020B0604020202020204" charset="0"/>
              </a:rPr>
              <a:t>HealthyAging</a:t>
            </a:r>
            <a:endParaRPr lang="en-US" sz="1550" b="1" dirty="0">
              <a:solidFill>
                <a:srgbClr val="00B0F0"/>
              </a:solidFill>
              <a:latin typeface="Prometo Medium" panose="020B0604020202020204" charset="0"/>
            </a:endParaRPr>
          </a:p>
        </p:txBody>
      </p:sp>
    </p:spTree>
    <p:extLst>
      <p:ext uri="{BB962C8B-B14F-4D97-AF65-F5344CB8AC3E}">
        <p14:creationId xmlns:p14="http://schemas.microsoft.com/office/powerpoint/2010/main" val="3047552151"/>
      </p:ext>
    </p:extLst>
  </p:cSld>
  <p:clrMap bg1="lt1" tx1="dk1" bg2="lt2" tx2="dk2" accent1="accent1" accent2="accent2" accent3="accent3" accent4="accent4" accent5="accent5" accent6="accent6" hlink="hlink" folHlink="folHlink"/>
  <p:sldLayoutIdLst>
    <p:sldLayoutId id="2147483654" r:id="rId1"/>
    <p:sldLayoutId id="2147483655" r:id="rId2"/>
    <p:sldLayoutId id="2147483656"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 id="2147483668" r:id="rId14"/>
    <p:sldLayoutId id="2147483669" r:id="rId15"/>
    <p:sldLayoutId id="2147483670" r:id="rId16"/>
    <p:sldLayoutId id="2147483689" r:id="rId17"/>
    <p:sldLayoutId id="2147483694" r:id="rId18"/>
    <p:sldLayoutId id="2147483690" r:id="rId19"/>
    <p:sldLayoutId id="2147483695" r:id="rId20"/>
    <p:sldLayoutId id="2147483691" r:id="rId21"/>
    <p:sldLayoutId id="2147483692" r:id="rId22"/>
    <p:sldLayoutId id="2147483671" r:id="rId23"/>
    <p:sldLayoutId id="2147483674" r:id="rId24"/>
    <p:sldLayoutId id="2147483675" r:id="rId25"/>
    <p:sldLayoutId id="2147483676" r:id="rId26"/>
    <p:sldLayoutId id="2147483677" r:id="rId27"/>
    <p:sldLayoutId id="2147483678" r:id="rId28"/>
    <p:sldLayoutId id="2147483738" r:id="rId29"/>
    <p:sldLayoutId id="2147483688" r:id="rId30"/>
  </p:sldLayoutIdLst>
  <p:hf hdr="0" ftr="0"/>
  <p:txStyles>
    <p:title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p:titleStyle>
    <p:body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tx1"/>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b="0" i="0" kern="1200">
          <a:solidFill>
            <a:schemeClr val="tx1"/>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b="0" i="0" kern="1200">
          <a:solidFill>
            <a:schemeClr val="tx1">
              <a:alpha val="70000"/>
            </a:schemeClr>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b="0" i="0" kern="1200" baseline="0">
          <a:solidFill>
            <a:schemeClr val="tx1">
              <a:alpha val="50000"/>
            </a:schemeClr>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18" rtl="0" eaLnBrk="1" latinLnBrk="0" hangingPunct="1">
        <a:defRPr sz="1800" kern="1200">
          <a:solidFill>
            <a:schemeClr val="tx1"/>
          </a:solidFill>
          <a:latin typeface="+mn-lt"/>
          <a:ea typeface="+mn-ea"/>
          <a:cs typeface="+mn-cs"/>
        </a:defRPr>
      </a:lvl1pPr>
      <a:lvl2pPr marL="457159" algn="l" defTabSz="914318" rtl="0" eaLnBrk="1" latinLnBrk="0" hangingPunct="1">
        <a:defRPr sz="1800" kern="1200">
          <a:solidFill>
            <a:schemeClr val="tx1"/>
          </a:solidFill>
          <a:latin typeface="+mn-lt"/>
          <a:ea typeface="+mn-ea"/>
          <a:cs typeface="+mn-cs"/>
        </a:defRPr>
      </a:lvl2pPr>
      <a:lvl3pPr marL="914318" algn="l" defTabSz="914318" rtl="0" eaLnBrk="1" latinLnBrk="0" hangingPunct="1">
        <a:defRPr sz="1800" kern="1200">
          <a:solidFill>
            <a:schemeClr val="tx1"/>
          </a:solidFill>
          <a:latin typeface="+mn-lt"/>
          <a:ea typeface="+mn-ea"/>
          <a:cs typeface="+mn-cs"/>
        </a:defRPr>
      </a:lvl3pPr>
      <a:lvl4pPr marL="1371478" algn="l" defTabSz="914318" rtl="0" eaLnBrk="1" latinLnBrk="0" hangingPunct="1">
        <a:defRPr sz="1800" kern="1200">
          <a:solidFill>
            <a:schemeClr val="tx1"/>
          </a:solidFill>
          <a:latin typeface="+mn-lt"/>
          <a:ea typeface="+mn-ea"/>
          <a:cs typeface="+mn-cs"/>
        </a:defRPr>
      </a:lvl4pPr>
      <a:lvl5pPr marL="1828636" algn="l" defTabSz="914318" rtl="0" eaLnBrk="1" latinLnBrk="0" hangingPunct="1">
        <a:defRPr sz="1800" kern="1200">
          <a:solidFill>
            <a:schemeClr val="tx1"/>
          </a:solidFill>
          <a:latin typeface="+mn-lt"/>
          <a:ea typeface="+mn-ea"/>
          <a:cs typeface="+mn-cs"/>
        </a:defRPr>
      </a:lvl5pPr>
      <a:lvl6pPr marL="2285794" algn="l" defTabSz="914318" rtl="0" eaLnBrk="1" latinLnBrk="0" hangingPunct="1">
        <a:defRPr sz="1800" kern="1200">
          <a:solidFill>
            <a:schemeClr val="tx1"/>
          </a:solidFill>
          <a:latin typeface="+mn-lt"/>
          <a:ea typeface="+mn-ea"/>
          <a:cs typeface="+mn-cs"/>
        </a:defRPr>
      </a:lvl6pPr>
      <a:lvl7pPr marL="2742953" algn="l" defTabSz="914318" rtl="0" eaLnBrk="1" latinLnBrk="0" hangingPunct="1">
        <a:defRPr sz="1800" kern="1200">
          <a:solidFill>
            <a:schemeClr val="tx1"/>
          </a:solidFill>
          <a:latin typeface="+mn-lt"/>
          <a:ea typeface="+mn-ea"/>
          <a:cs typeface="+mn-cs"/>
        </a:defRPr>
      </a:lvl7pPr>
      <a:lvl8pPr marL="3200112" algn="l" defTabSz="914318" rtl="0" eaLnBrk="1" latinLnBrk="0" hangingPunct="1">
        <a:defRPr sz="1800" kern="1200">
          <a:solidFill>
            <a:schemeClr val="tx1"/>
          </a:solidFill>
          <a:latin typeface="+mn-lt"/>
          <a:ea typeface="+mn-ea"/>
          <a:cs typeface="+mn-cs"/>
        </a:defRPr>
      </a:lvl8pPr>
      <a:lvl9pPr marL="3657271" algn="l" defTabSz="914318"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pos="3840">
          <p15:clr>
            <a:srgbClr val="F26B43"/>
          </p15:clr>
        </p15:guide>
        <p15:guide id="1" orient="horz" pos="2160">
          <p15:clr>
            <a:srgbClr val="F26B43"/>
          </p15:clr>
        </p15:guide>
        <p15:guide id="29" pos="7200">
          <p15:clr>
            <a:srgbClr val="F26B43"/>
          </p15:clr>
        </p15:guide>
        <p15:guide id="48" pos="1005">
          <p15:clr>
            <a:srgbClr val="F26B43"/>
          </p15:clr>
        </p15:guide>
        <p15:guide id="51" orient="horz" pos="1003">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pic>
        <p:nvPicPr>
          <p:cNvPr id="10" name="Shape 10"/>
          <p:cNvPicPr preferRelativeResize="0"/>
          <p:nvPr/>
        </p:nvPicPr>
        <p:blipFill rotWithShape="1">
          <a:blip r:embed="rId15">
            <a:alphaModFix/>
          </a:blip>
          <a:srcRect/>
          <a:stretch/>
        </p:blipFill>
        <p:spPr>
          <a:xfrm>
            <a:off x="0" y="1"/>
            <a:ext cx="12192000" cy="6857999"/>
          </a:xfrm>
          <a:prstGeom prst="rect">
            <a:avLst/>
          </a:prstGeom>
          <a:noFill/>
          <a:ln>
            <a:noFill/>
          </a:ln>
        </p:spPr>
      </p:pic>
      <p:sp>
        <p:nvSpPr>
          <p:cNvPr id="11" name="Shape 11"/>
          <p:cNvSpPr/>
          <p:nvPr/>
        </p:nvSpPr>
        <p:spPr>
          <a:xfrm>
            <a:off x="268638" y="1"/>
            <a:ext cx="11696053" cy="6857999"/>
          </a:xfrm>
          <a:prstGeom prst="rect">
            <a:avLst/>
          </a:prstGeom>
          <a:solidFill>
            <a:schemeClr val="lt1"/>
          </a:solidFill>
          <a:ln>
            <a:noFill/>
          </a:ln>
        </p:spPr>
        <p:txBody>
          <a:bodyPr lIns="121900" tIns="60933" rIns="121900" bIns="60933" anchor="ctr" anchorCtr="0">
            <a:noAutofit/>
          </a:bodyPr>
          <a:lstStyle/>
          <a:p>
            <a:pPr marL="2743131" marR="0" lvl="6" indent="0" algn="ctr" rtl="0">
              <a:spcBef>
                <a:spcPts val="0"/>
              </a:spcBef>
              <a:buSzPct val="25000"/>
              <a:buNone/>
            </a:pPr>
            <a:r>
              <a:rPr lang="en-US" sz="1800" b="0" i="0" u="none" strike="noStrike" cap="none" dirty="0">
                <a:solidFill>
                  <a:schemeClr val="lt1"/>
                </a:solidFill>
                <a:latin typeface="Calibri"/>
                <a:ea typeface="Calibri"/>
                <a:cs typeface="Calibri"/>
                <a:sym typeface="Calibri"/>
              </a:rPr>
              <a:t>‘-</a:t>
            </a:r>
          </a:p>
        </p:txBody>
      </p:sp>
      <p:pic>
        <p:nvPicPr>
          <p:cNvPr id="12" name="Shape 12"/>
          <p:cNvPicPr preferRelativeResize="0"/>
          <p:nvPr/>
        </p:nvPicPr>
        <p:blipFill rotWithShape="1">
          <a:blip r:embed="rId16">
            <a:alphaModFix/>
          </a:blip>
          <a:srcRect/>
          <a:stretch/>
        </p:blipFill>
        <p:spPr>
          <a:xfrm>
            <a:off x="838200" y="271861"/>
            <a:ext cx="1992808" cy="336903"/>
          </a:xfrm>
          <a:prstGeom prst="rect">
            <a:avLst/>
          </a:prstGeom>
          <a:noFill/>
          <a:ln>
            <a:noFill/>
          </a:ln>
        </p:spPr>
      </p:pic>
      <p:sp>
        <p:nvSpPr>
          <p:cNvPr id="13" name="Shape 13"/>
          <p:cNvSpPr txBox="1"/>
          <p:nvPr/>
        </p:nvSpPr>
        <p:spPr>
          <a:xfrm>
            <a:off x="2045778" y="1023930"/>
            <a:ext cx="8557756" cy="1402689"/>
          </a:xfrm>
          <a:prstGeom prst="rect">
            <a:avLst/>
          </a:prstGeom>
          <a:noFill/>
          <a:ln>
            <a:noFill/>
          </a:ln>
        </p:spPr>
        <p:txBody>
          <a:bodyPr lIns="121900" tIns="60933" rIns="121900" bIns="60933" anchor="t" anchorCtr="0">
            <a:noAutofit/>
          </a:bodyPr>
          <a:lstStyle/>
          <a:p>
            <a:pPr marL="0" marR="0" lvl="0" indent="0" algn="l" rtl="0">
              <a:lnSpc>
                <a:spcPct val="80000"/>
              </a:lnSpc>
              <a:spcBef>
                <a:spcPts val="0"/>
              </a:spcBef>
              <a:buClr>
                <a:schemeClr val="dk1"/>
              </a:buClr>
              <a:buFont typeface="Arial"/>
              <a:buNone/>
            </a:pPr>
            <a:endParaRPr sz="4800" b="1" i="0" u="none" strike="noStrike" cap="none" dirty="0">
              <a:solidFill>
                <a:schemeClr val="dk1"/>
              </a:solidFill>
              <a:latin typeface="Arial"/>
              <a:ea typeface="Arial"/>
              <a:cs typeface="Arial"/>
              <a:sym typeface="Arial"/>
            </a:endParaRPr>
          </a:p>
        </p:txBody>
      </p:sp>
      <p:sp>
        <p:nvSpPr>
          <p:cNvPr id="14" name="Shape 14"/>
          <p:cNvSpPr txBox="1"/>
          <p:nvPr/>
        </p:nvSpPr>
        <p:spPr>
          <a:xfrm>
            <a:off x="2045778" y="2555888"/>
            <a:ext cx="8557756" cy="3078205"/>
          </a:xfrm>
          <a:prstGeom prst="rect">
            <a:avLst/>
          </a:prstGeom>
          <a:noFill/>
          <a:ln>
            <a:noFill/>
          </a:ln>
        </p:spPr>
        <p:txBody>
          <a:bodyPr lIns="121900" tIns="60933" rIns="121900" bIns="60933" anchor="t" anchorCtr="0">
            <a:noAutofit/>
          </a:bodyPr>
          <a:lstStyle/>
          <a:p>
            <a:pPr marL="0" marR="0" lvl="0" indent="0" algn="l" rtl="0">
              <a:lnSpc>
                <a:spcPct val="100000"/>
              </a:lnSpc>
              <a:spcBef>
                <a:spcPts val="0"/>
              </a:spcBef>
              <a:buClr>
                <a:srgbClr val="828383"/>
              </a:buClr>
              <a:buFont typeface="Arial"/>
              <a:buNone/>
            </a:pPr>
            <a:endParaRPr sz="1600" b="0" i="0" u="none" strike="noStrike" cap="none" dirty="0">
              <a:solidFill>
                <a:srgbClr val="828383"/>
              </a:solidFill>
              <a:latin typeface="Arial"/>
              <a:ea typeface="Arial"/>
              <a:cs typeface="Arial"/>
              <a:sym typeface="Arial"/>
            </a:endParaRPr>
          </a:p>
        </p:txBody>
      </p:sp>
      <p:cxnSp>
        <p:nvCxnSpPr>
          <p:cNvPr id="15" name="Shape 15"/>
          <p:cNvCxnSpPr/>
          <p:nvPr/>
        </p:nvCxnSpPr>
        <p:spPr>
          <a:xfrm>
            <a:off x="838201" y="6089385"/>
            <a:ext cx="10520908" cy="0"/>
          </a:xfrm>
          <a:prstGeom prst="straightConnector1">
            <a:avLst/>
          </a:prstGeom>
          <a:noFill/>
          <a:ln w="19050" cap="flat" cmpd="sng">
            <a:solidFill>
              <a:srgbClr val="C0C0C0"/>
            </a:solidFill>
            <a:prstDash val="dot"/>
            <a:miter/>
            <a:headEnd type="none" w="med" len="med"/>
            <a:tailEnd type="none" w="med" len="med"/>
          </a:ln>
        </p:spPr>
      </p:cxnSp>
      <p:pic>
        <p:nvPicPr>
          <p:cNvPr id="16" name="Shape 16"/>
          <p:cNvPicPr preferRelativeResize="0"/>
          <p:nvPr/>
        </p:nvPicPr>
        <p:blipFill rotWithShape="1">
          <a:blip r:embed="rId17">
            <a:alphaModFix/>
          </a:blip>
          <a:srcRect/>
          <a:stretch/>
        </p:blipFill>
        <p:spPr>
          <a:xfrm>
            <a:off x="838201" y="6236880"/>
            <a:ext cx="1040964" cy="385075"/>
          </a:xfrm>
          <a:prstGeom prst="rect">
            <a:avLst/>
          </a:prstGeom>
          <a:noFill/>
          <a:ln>
            <a:noFill/>
          </a:ln>
        </p:spPr>
      </p:pic>
      <p:sp>
        <p:nvSpPr>
          <p:cNvPr id="17" name="Shape 17"/>
          <p:cNvSpPr txBox="1"/>
          <p:nvPr/>
        </p:nvSpPr>
        <p:spPr>
          <a:xfrm>
            <a:off x="8738884" y="6366262"/>
            <a:ext cx="2743200" cy="365124"/>
          </a:xfrm>
          <a:prstGeom prst="rect">
            <a:avLst/>
          </a:prstGeom>
          <a:noFill/>
          <a:ln>
            <a:noFill/>
          </a:ln>
        </p:spPr>
        <p:txBody>
          <a:bodyPr lIns="121900" tIns="60933" rIns="121900" bIns="60933" anchor="ctr" anchorCtr="0">
            <a:noAutofit/>
          </a:bodyPr>
          <a:lstStyle/>
          <a:p>
            <a:pPr marL="0" marR="0" lvl="0" indent="0" algn="r" rtl="0">
              <a:spcBef>
                <a:spcPts val="0"/>
              </a:spcBef>
              <a:buSzPct val="25000"/>
              <a:buNone/>
            </a:pPr>
            <a:fld id="{00000000-1234-1234-1234-123412341234}" type="slidenum">
              <a:rPr lang="en-US" sz="1333" b="1" i="0" u="none" strike="noStrike" cap="none">
                <a:solidFill>
                  <a:srgbClr val="828383"/>
                </a:solidFill>
                <a:latin typeface="Arial"/>
                <a:ea typeface="Arial"/>
                <a:cs typeface="Arial"/>
                <a:sym typeface="Arial"/>
              </a:rPr>
              <a:pPr marL="0" marR="0" lvl="0" indent="0" algn="r" rtl="0">
                <a:spcBef>
                  <a:spcPts val="0"/>
                </a:spcBef>
                <a:buSzPct val="25000"/>
                <a:buNone/>
              </a:pPr>
              <a:t>‹#›</a:t>
            </a:fld>
            <a:endParaRPr lang="en-US" sz="1333" b="1" i="0" u="none" strike="noStrike" cap="none" dirty="0">
              <a:solidFill>
                <a:srgbClr val="828383"/>
              </a:solidFill>
              <a:latin typeface="Arial"/>
              <a:ea typeface="Arial"/>
              <a:cs typeface="Arial"/>
              <a:sym typeface="Arial"/>
            </a:endParaRPr>
          </a:p>
        </p:txBody>
      </p:sp>
    </p:spTree>
    <p:extLst>
      <p:ext uri="{BB962C8B-B14F-4D97-AF65-F5344CB8AC3E}">
        <p14:creationId xmlns:p14="http://schemas.microsoft.com/office/powerpoint/2010/main" val="1924393313"/>
      </p:ext>
    </p:extLst>
  </p:cSld>
  <p:clrMap bg1="lt1" tx1="dk1" bg2="dk2" tx2="lt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 id="2147483749" r:id="rId7"/>
    <p:sldLayoutId id="2147483750" r:id="rId8"/>
    <p:sldLayoutId id="2147483751" r:id="rId9"/>
    <p:sldLayoutId id="2147483752" r:id="rId10"/>
    <p:sldLayoutId id="2147483753" r:id="rId11"/>
    <p:sldLayoutId id="2147483754" r:id="rId12"/>
    <p:sldLayoutId id="2147483755" r:id="rId13"/>
  </p:sldLayoutIdLst>
  <p:timing>
    <p:tnLst>
      <p:par>
        <p:cTn id="1" dur="indefinite" restart="never" nodeType="tmRoot"/>
      </p:par>
    </p:tnLst>
  </p:timing>
  <p:hf sldNum="0" hd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9.xml"/><Relationship Id="rId1" Type="http://schemas.openxmlformats.org/officeDocument/2006/relationships/customXml" Target="../../customXml/item4.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3.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8.xml"/><Relationship Id="rId1" Type="http://schemas.openxmlformats.org/officeDocument/2006/relationships/slideLayout" Target="../slideLayouts/slideLayout32.xml"/></Relationships>
</file>

<file path=ppt/slides/_rels/slide2.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slideLayout" Target="../slideLayouts/slideLayout14.xml"/><Relationship Id="rId1" Type="http://schemas.openxmlformats.org/officeDocument/2006/relationships/customXml" Target="../../customXml/item7.xml"/><Relationship Id="rId6" Type="http://schemas.openxmlformats.org/officeDocument/2006/relationships/image" Target="../media/image18.jpg"/><Relationship Id="rId11" Type="http://schemas.openxmlformats.org/officeDocument/2006/relationships/hyperlink" Target="mailto:Nancy@thesaagroup.com" TargetMode="External"/><Relationship Id="rId5" Type="http://schemas.openxmlformats.org/officeDocument/2006/relationships/hyperlink" Target="mailto:jennifer.kent@parksassociates.com" TargetMode="External"/><Relationship Id="rId10" Type="http://schemas.openxmlformats.org/officeDocument/2006/relationships/hyperlink" Target="mailto:frances.a.walls@hp.com" TargetMode="External"/><Relationship Id="rId4" Type="http://schemas.openxmlformats.org/officeDocument/2006/relationships/image" Target="../media/image17.jpeg"/><Relationship Id="rId9" Type="http://schemas.openxmlformats.org/officeDocument/2006/relationships/hyperlink" Target="mailto:elinor.schoenfeld@stonybrook.edu" TargetMode="External"/></Relationships>
</file>

<file path=ppt/slides/_rels/slide20.xml.rels><?xml version="1.0" encoding="UTF-8" standalone="yes"?>
<Relationships xmlns="http://schemas.openxmlformats.org/package/2006/relationships"><Relationship Id="rId3" Type="http://schemas.openxmlformats.org/officeDocument/2006/relationships/hyperlink" Target="mailto:frances.a.walls@hp.com" TargetMode="External"/><Relationship Id="rId2" Type="http://schemas.openxmlformats.org/officeDocument/2006/relationships/slideLayout" Target="../slideLayouts/slideLayout19.xml"/><Relationship Id="rId1" Type="http://schemas.openxmlformats.org/officeDocument/2006/relationships/customXml" Target="../../customXml/item16.xml"/><Relationship Id="rId5" Type="http://schemas.openxmlformats.org/officeDocument/2006/relationships/image" Target="../media/image20.jp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14.xml"/><Relationship Id="rId4" Type="http://schemas.openxmlformats.org/officeDocument/2006/relationships/image" Target="../media/image25.JPG"/></Relationships>
</file>

<file path=ppt/slides/_rels/slide23.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customXml" Target="../../customXml/item17.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customXml" Target="../../customXml/item1.xml"/></Relationships>
</file>

<file path=ppt/slides/_rels/slide27.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image" Target="../media/image16.png"/><Relationship Id="rId7" Type="http://schemas.openxmlformats.org/officeDocument/2006/relationships/image" Target="../media/image19.jpeg"/><Relationship Id="rId2" Type="http://schemas.openxmlformats.org/officeDocument/2006/relationships/slideLayout" Target="../slideLayouts/slideLayout14.xml"/><Relationship Id="rId1" Type="http://schemas.openxmlformats.org/officeDocument/2006/relationships/customXml" Target="../../customXml/item8.xml"/><Relationship Id="rId6" Type="http://schemas.openxmlformats.org/officeDocument/2006/relationships/image" Target="../media/image18.jpg"/><Relationship Id="rId11" Type="http://schemas.openxmlformats.org/officeDocument/2006/relationships/hyperlink" Target="mailto:Nancy@thesaagroup.com" TargetMode="External"/><Relationship Id="rId5" Type="http://schemas.openxmlformats.org/officeDocument/2006/relationships/hyperlink" Target="mailto:jennifer.kent@parksassociates.com" TargetMode="External"/><Relationship Id="rId10" Type="http://schemas.openxmlformats.org/officeDocument/2006/relationships/hyperlink" Target="mailto:frances.a.walls@hp.com" TargetMode="External"/><Relationship Id="rId4" Type="http://schemas.openxmlformats.org/officeDocument/2006/relationships/image" Target="../media/image17.jpeg"/><Relationship Id="rId9" Type="http://schemas.openxmlformats.org/officeDocument/2006/relationships/hyperlink" Target="mailto:elinor.schoenfeld@stonybrook.edu" TargetMode="Externa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customXml" Target="../../customXml/item2.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14.xml"/><Relationship Id="rId1" Type="http://schemas.openxmlformats.org/officeDocument/2006/relationships/customXml" Target="../../customXml/item10.xml"/><Relationship Id="rId4" Type="http://schemas.openxmlformats.org/officeDocument/2006/relationships/image" Target="../media/image17.jpeg"/></Relationships>
</file>

<file path=ppt/slides/_rels/slide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1.xml"/><Relationship Id="rId1" Type="http://schemas.openxmlformats.org/officeDocument/2006/relationships/customXml" Target="../../customXml/item11.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slideLayout" Target="../slideLayouts/slideLayout1.xml"/><Relationship Id="rId1" Type="http://schemas.openxmlformats.org/officeDocument/2006/relationships/customXml" Target="../../customXml/item12.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slideLayout" Target="../slideLayouts/slideLayout1.xml"/><Relationship Id="rId1" Type="http://schemas.openxmlformats.org/officeDocument/2006/relationships/customXml" Target="../../customXml/item13.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slideLayout" Target="../slideLayouts/slideLayout1.xml"/><Relationship Id="rId1" Type="http://schemas.openxmlformats.org/officeDocument/2006/relationships/customXml" Target="../../customXml/item14.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5.xml"/><Relationship Id="rId1" Type="http://schemas.openxmlformats.org/officeDocument/2006/relationships/customXml" Target="../../customXml/item15.xml"/></Relationships>
</file>

<file path=ppt/slides/_rels/slide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fld id="{2F8AF2E6-64A8-0F46-AF27-0A96D82A033B}" type="slidenum">
              <a:rPr lang="en-US" smtClean="0"/>
              <a:t>1</a:t>
            </a:fld>
            <a:endParaRPr lang="en-US" dirty="0"/>
          </a:p>
        </p:txBody>
      </p:sp>
      <p:sp>
        <p:nvSpPr>
          <p:cNvPr id="13" name="TextBox 12">
            <a:extLst>
              <a:ext uri="{FF2B5EF4-FFF2-40B4-BE49-F238E27FC236}">
                <a16:creationId xmlns:a16="http://schemas.microsoft.com/office/drawing/2014/main" id="{EAA9CD43-4079-8947-8EF5-FAFF1BDEC6FA}"/>
              </a:ext>
            </a:extLst>
          </p:cNvPr>
          <p:cNvSpPr txBox="1"/>
          <p:nvPr/>
        </p:nvSpPr>
        <p:spPr>
          <a:xfrm>
            <a:off x="1825990" y="6396840"/>
            <a:ext cx="4158190" cy="230832"/>
          </a:xfrm>
          <a:prstGeom prst="rect">
            <a:avLst/>
          </a:prstGeom>
          <a:noFill/>
        </p:spPr>
        <p:txBody>
          <a:bodyPr wrap="none" lIns="0" rIns="0"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Global Health Conference &amp; Exhibition  |  March 9–13, 2020  |   Orlando, FL</a:t>
            </a:r>
          </a:p>
        </p:txBody>
      </p:sp>
      <p:sp>
        <p:nvSpPr>
          <p:cNvPr id="16" name="Title 3">
            <a:extLst>
              <a:ext uri="{FF2B5EF4-FFF2-40B4-BE49-F238E27FC236}">
                <a16:creationId xmlns:a16="http://schemas.microsoft.com/office/drawing/2014/main" id="{E3178E4C-1259-1943-8CB4-C222AF264339}"/>
              </a:ext>
            </a:extLst>
          </p:cNvPr>
          <p:cNvSpPr txBox="1">
            <a:spLocks/>
          </p:cNvSpPr>
          <p:nvPr/>
        </p:nvSpPr>
        <p:spPr>
          <a:xfrm>
            <a:off x="810883" y="4406753"/>
            <a:ext cx="10948726" cy="1496922"/>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lvl="0">
              <a:defRPr/>
            </a:pPr>
            <a:endParaRPr lang="en-US" sz="4000" i="0" dirty="0">
              <a:solidFill>
                <a:schemeClr val="accent2"/>
              </a:solidFill>
              <a:latin typeface="Prometo Medium" panose="020B0604020202020204" charset="0"/>
            </a:endParaRPr>
          </a:p>
        </p:txBody>
      </p:sp>
      <p:sp>
        <p:nvSpPr>
          <p:cNvPr id="8" name="Title 3">
            <a:extLst>
              <a:ext uri="{FF2B5EF4-FFF2-40B4-BE49-F238E27FC236}">
                <a16:creationId xmlns:a16="http://schemas.microsoft.com/office/drawing/2014/main" id="{E3178E4C-1259-1943-8CB4-C222AF264339}"/>
              </a:ext>
            </a:extLst>
          </p:cNvPr>
          <p:cNvSpPr txBox="1">
            <a:spLocks/>
          </p:cNvSpPr>
          <p:nvPr/>
        </p:nvSpPr>
        <p:spPr>
          <a:xfrm>
            <a:off x="810883" y="2143468"/>
            <a:ext cx="10948726" cy="1783443"/>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nSpc>
                <a:spcPct val="150000"/>
              </a:lnSpc>
            </a:pPr>
            <a:r>
              <a:rPr lang="en-US" sz="4000" b="1" i="0" dirty="0">
                <a:solidFill>
                  <a:schemeClr val="bg1"/>
                </a:solidFill>
              </a:rPr>
              <a:t>Empowering the Elderly: </a:t>
            </a:r>
          </a:p>
          <a:p>
            <a:pPr>
              <a:lnSpc>
                <a:spcPct val="150000"/>
              </a:lnSpc>
            </a:pPr>
            <a:r>
              <a:rPr lang="en-US" sz="4000" b="1" i="0" dirty="0">
                <a:solidFill>
                  <a:schemeClr val="bg1"/>
                </a:solidFill>
              </a:rPr>
              <a:t>Adoption of Connected Health Tech by Seniors</a:t>
            </a:r>
            <a:endParaRPr lang="en-US" sz="4000" i="0" dirty="0">
              <a:solidFill>
                <a:schemeClr val="bg1"/>
              </a:solidFill>
            </a:endParaRPr>
          </a:p>
        </p:txBody>
      </p:sp>
      <p:sp>
        <p:nvSpPr>
          <p:cNvPr id="10" name="TextBox 9">
            <a:extLst>
              <a:ext uri="{FF2B5EF4-FFF2-40B4-BE49-F238E27FC236}">
                <a16:creationId xmlns:a16="http://schemas.microsoft.com/office/drawing/2014/main" id="{713C2810-C611-D641-B9AB-DA10D754CC11}"/>
              </a:ext>
            </a:extLst>
          </p:cNvPr>
          <p:cNvSpPr txBox="1"/>
          <p:nvPr/>
        </p:nvSpPr>
        <p:spPr>
          <a:xfrm>
            <a:off x="810883" y="4096911"/>
            <a:ext cx="5285117" cy="323165"/>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500" b="0"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rPr>
              <a:t>HIMSS EVENT</a:t>
            </a:r>
          </a:p>
        </p:txBody>
      </p:sp>
    </p:spTree>
    <p:custDataLst>
      <p:custData r:id="rId1"/>
    </p:custDataLst>
    <p:extLst>
      <p:ext uri="{BB962C8B-B14F-4D97-AF65-F5344CB8AC3E}">
        <p14:creationId xmlns:p14="http://schemas.microsoft.com/office/powerpoint/2010/main" val="17848937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Shape 157"/>
          <p:cNvSpPr txBox="1">
            <a:spLocks noGrp="1"/>
          </p:cNvSpPr>
          <p:nvPr>
            <p:ph type="title"/>
          </p:nvPr>
        </p:nvSpPr>
        <p:spPr>
          <a:xfrm>
            <a:off x="589613" y="680761"/>
            <a:ext cx="11229851" cy="686337"/>
          </a:xfrm>
          <a:prstGeom prst="rect">
            <a:avLst/>
          </a:prstGeom>
          <a:noFill/>
          <a:ln>
            <a:noFill/>
          </a:ln>
        </p:spPr>
        <p:txBody>
          <a:bodyPr lIns="121900" tIns="60933" rIns="121900" bIns="60933" anchor="t" anchorCtr="0">
            <a:noAutofit/>
          </a:bodyPr>
          <a:lstStyle/>
          <a:p>
            <a:pPr>
              <a:buSzPct val="25000"/>
            </a:pPr>
            <a:r>
              <a:rPr lang="en-US" sz="4320" dirty="0"/>
              <a:t>Our Project Goals</a:t>
            </a:r>
          </a:p>
        </p:txBody>
      </p:sp>
      <p:sp>
        <p:nvSpPr>
          <p:cNvPr id="158" name="Shape 158"/>
          <p:cNvSpPr txBox="1">
            <a:spLocks noGrp="1"/>
          </p:cNvSpPr>
          <p:nvPr>
            <p:ph type="body" idx="1"/>
          </p:nvPr>
        </p:nvSpPr>
        <p:spPr>
          <a:xfrm>
            <a:off x="589613" y="1367098"/>
            <a:ext cx="11229851" cy="4649727"/>
          </a:xfrm>
          <a:prstGeom prst="rect">
            <a:avLst/>
          </a:prstGeom>
          <a:noFill/>
          <a:ln>
            <a:noFill/>
          </a:ln>
        </p:spPr>
        <p:txBody>
          <a:bodyPr lIns="121900" tIns="60933" rIns="121900" bIns="60933" anchor="t" anchorCtr="0">
            <a:noAutofit/>
          </a:bodyPr>
          <a:lstStyle/>
          <a:p>
            <a:pPr marL="406379" lvl="1" indent="-406379">
              <a:spcBef>
                <a:spcPts val="0"/>
              </a:spcBef>
              <a:buClr>
                <a:srgbClr val="000000"/>
              </a:buClr>
              <a:buSzPct val="100000"/>
              <a:buFont typeface="Arial"/>
              <a:buChar char="•"/>
            </a:pPr>
            <a:r>
              <a:rPr lang="en-US" sz="3200" dirty="0">
                <a:solidFill>
                  <a:srgbClr val="000000"/>
                </a:solidFill>
              </a:rPr>
              <a:t>Develop new technologies to help older adults remain at home </a:t>
            </a:r>
          </a:p>
          <a:p>
            <a:pPr marL="863568" lvl="2" indent="-406379">
              <a:spcBef>
                <a:spcPts val="0"/>
              </a:spcBef>
              <a:buClr>
                <a:srgbClr val="000000"/>
              </a:buClr>
              <a:buSzPct val="100000"/>
              <a:buFont typeface="Arial"/>
              <a:buChar char="•"/>
            </a:pPr>
            <a:r>
              <a:rPr lang="en-US" sz="2533" i="1" dirty="0">
                <a:solidFill>
                  <a:srgbClr val="000000"/>
                </a:solidFill>
              </a:rPr>
              <a:t>use rigorous research methodologies to evaluate in the lab, health care settings, and then the community before </a:t>
            </a:r>
            <a:r>
              <a:rPr lang="en-US" sz="2533" i="1" dirty="0">
                <a:solidFill>
                  <a:srgbClr val="000000"/>
                </a:solidFill>
              </a:rPr>
              <a:t>deployment</a:t>
            </a:r>
            <a:endParaRPr lang="en-US" sz="2533" i="1" dirty="0">
              <a:solidFill>
                <a:srgbClr val="000000"/>
              </a:solidFill>
            </a:endParaRPr>
          </a:p>
          <a:p>
            <a:pPr marL="406379" lvl="1" indent="-406379">
              <a:spcBef>
                <a:spcPts val="1600"/>
              </a:spcBef>
              <a:buClr>
                <a:srgbClr val="000000"/>
              </a:buClr>
              <a:buSzPct val="100000"/>
              <a:buFont typeface="Arial"/>
              <a:buChar char="•"/>
            </a:pPr>
            <a:r>
              <a:rPr lang="en-US" sz="3200" dirty="0">
                <a:solidFill>
                  <a:srgbClr val="000000"/>
                </a:solidFill>
              </a:rPr>
              <a:t>Create a technologies based toolkit</a:t>
            </a:r>
          </a:p>
          <a:p>
            <a:pPr marL="1015949" lvl="1" indent="-406379">
              <a:spcBef>
                <a:spcPts val="0"/>
              </a:spcBef>
              <a:buClr>
                <a:srgbClr val="000000"/>
              </a:buClr>
              <a:buSzPct val="100000"/>
              <a:buFont typeface="Arial"/>
              <a:buChar char="•"/>
            </a:pPr>
            <a:r>
              <a:rPr lang="en-US" sz="2533" i="1" dirty="0">
                <a:solidFill>
                  <a:srgbClr val="000000"/>
                </a:solidFill>
              </a:rPr>
              <a:t>personalized, easy to use, privacy preserving and cost conscious</a:t>
            </a:r>
          </a:p>
          <a:p>
            <a:pPr marL="1015949" lvl="1" indent="-406379">
              <a:spcBef>
                <a:spcPts val="0"/>
              </a:spcBef>
              <a:buClr>
                <a:srgbClr val="000000"/>
              </a:buClr>
              <a:buSzPct val="100000"/>
              <a:buFont typeface="Arial"/>
              <a:buChar char="•"/>
            </a:pPr>
            <a:r>
              <a:rPr lang="en-US" sz="2533" i="1" dirty="0">
                <a:solidFill>
                  <a:srgbClr val="000000"/>
                </a:solidFill>
              </a:rPr>
              <a:t>monitor health and detect changes in health for early intervention</a:t>
            </a:r>
          </a:p>
          <a:p>
            <a:pPr marL="1015949" lvl="1" indent="-406379">
              <a:spcBef>
                <a:spcPts val="0"/>
              </a:spcBef>
              <a:buClr>
                <a:srgbClr val="000000"/>
              </a:buClr>
              <a:buSzPct val="100000"/>
              <a:buFont typeface="Arial"/>
              <a:buChar char="•"/>
            </a:pPr>
            <a:r>
              <a:rPr lang="en-US" sz="2533" i="1" dirty="0">
                <a:solidFill>
                  <a:srgbClr val="000000"/>
                </a:solidFill>
              </a:rPr>
              <a:t>create an alert system when a person’s health changes (e.g. falls)</a:t>
            </a:r>
          </a:p>
          <a:p>
            <a:pPr marL="1015949" lvl="1" indent="-406379">
              <a:spcBef>
                <a:spcPts val="0"/>
              </a:spcBef>
              <a:buClr>
                <a:srgbClr val="000000"/>
              </a:buClr>
              <a:buSzPct val="100000"/>
              <a:buFont typeface="Arial"/>
              <a:buChar char="•"/>
            </a:pPr>
            <a:r>
              <a:rPr lang="en-US" sz="2533" i="1" dirty="0">
                <a:solidFill>
                  <a:srgbClr val="000000"/>
                </a:solidFill>
              </a:rPr>
              <a:t>incorporate additional new technologies as we identify additional needs</a:t>
            </a:r>
          </a:p>
          <a:p>
            <a:pPr marL="406379" indent="-406379">
              <a:lnSpc>
                <a:spcPct val="90000"/>
              </a:lnSpc>
              <a:spcBef>
                <a:spcPts val="1600"/>
              </a:spcBef>
              <a:buClr>
                <a:srgbClr val="000000"/>
              </a:buClr>
              <a:buSzPct val="100000"/>
              <a:buFont typeface="Arial"/>
              <a:buChar char="•"/>
            </a:pPr>
            <a:r>
              <a:rPr lang="en-US" sz="3200" dirty="0">
                <a:solidFill>
                  <a:srgbClr val="000000"/>
                </a:solidFill>
              </a:rPr>
              <a:t>Our first step was to build academic-community collaborations</a:t>
            </a:r>
            <a:endParaRPr lang="en-US" sz="3200" i="1" dirty="0">
              <a:solidFill>
                <a:srgbClr val="000000"/>
              </a:solidFill>
            </a:endParaRPr>
          </a:p>
          <a:p>
            <a:pPr marL="457189" indent="-304792">
              <a:spcBef>
                <a:spcPts val="667"/>
              </a:spcBef>
              <a:buSzPct val="100000"/>
            </a:pPr>
            <a:endParaRPr sz="2267" i="1" dirty="0">
              <a:solidFill>
                <a:srgbClr val="000000"/>
              </a:solidFill>
            </a:endParaRPr>
          </a:p>
        </p:txBody>
      </p:sp>
    </p:spTree>
    <p:extLst>
      <p:ext uri="{BB962C8B-B14F-4D97-AF65-F5344CB8AC3E}">
        <p14:creationId xmlns:p14="http://schemas.microsoft.com/office/powerpoint/2010/main" val="30226805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9494" y="700469"/>
            <a:ext cx="10992785" cy="1402689"/>
          </a:xfrm>
        </p:spPr>
        <p:txBody>
          <a:bodyPr/>
          <a:lstStyle/>
          <a:p>
            <a:r>
              <a:rPr lang="en-US" sz="4267" dirty="0"/>
              <a:t>Obtaining stakeholder insights</a:t>
            </a:r>
          </a:p>
        </p:txBody>
      </p:sp>
      <p:sp>
        <p:nvSpPr>
          <p:cNvPr id="3" name="Text Placeholder 2"/>
          <p:cNvSpPr>
            <a:spLocks noGrp="1"/>
          </p:cNvSpPr>
          <p:nvPr>
            <p:ph type="body" idx="1"/>
          </p:nvPr>
        </p:nvSpPr>
        <p:spPr>
          <a:xfrm>
            <a:off x="536448" y="1492302"/>
            <a:ext cx="11294669" cy="3537797"/>
          </a:xfrm>
        </p:spPr>
        <p:txBody>
          <a:bodyPr/>
          <a:lstStyle/>
          <a:p>
            <a:pPr marL="457189" indent="-457189">
              <a:buClr>
                <a:srgbClr val="C00000"/>
              </a:buClr>
              <a:buSzPct val="100000"/>
              <a:buFont typeface="Arial" panose="020B0604020202020204" pitchFamily="34" charset="0"/>
              <a:buChar char="•"/>
            </a:pPr>
            <a:r>
              <a:rPr lang="en-US" sz="2667" dirty="0">
                <a:solidFill>
                  <a:schemeClr val="dk1"/>
                </a:solidFill>
              </a:rPr>
              <a:t>We are using community engaged research methods to learn from and collaborate with our stakeholders throughout the lifecycle of technology development and implementation </a:t>
            </a:r>
          </a:p>
          <a:p>
            <a:pPr marL="753514" lvl="1" indent="-296326">
              <a:buClr>
                <a:srgbClr val="C00000"/>
              </a:buClr>
              <a:buSzPct val="100000"/>
              <a:buFont typeface="Arial" panose="020B0604020202020204" pitchFamily="34" charset="0"/>
              <a:buChar char="•"/>
            </a:pPr>
            <a:r>
              <a:rPr lang="en-US" sz="2400" i="1" dirty="0">
                <a:solidFill>
                  <a:schemeClr val="dk1"/>
                </a:solidFill>
              </a:rPr>
              <a:t>Stakeholders include: academic researchers, older adults, family and professional caregivers, healthcare </a:t>
            </a:r>
            <a:r>
              <a:rPr lang="en-US" sz="2400" i="1" dirty="0">
                <a:solidFill>
                  <a:schemeClr val="dk1"/>
                </a:solidFill>
              </a:rPr>
              <a:t>providers, community leaders </a:t>
            </a:r>
            <a:r>
              <a:rPr lang="en-US" sz="2400" i="1" dirty="0">
                <a:solidFill>
                  <a:schemeClr val="dk1"/>
                </a:solidFill>
              </a:rPr>
              <a:t>and </a:t>
            </a:r>
            <a:r>
              <a:rPr lang="en-US" sz="2400" i="1" dirty="0">
                <a:solidFill>
                  <a:schemeClr val="dk1"/>
                </a:solidFill>
              </a:rPr>
              <a:t>residents</a:t>
            </a:r>
            <a:endParaRPr lang="en-US" sz="2400" i="1" dirty="0">
              <a:solidFill>
                <a:schemeClr val="dk1"/>
              </a:solidFill>
            </a:endParaRPr>
          </a:p>
          <a:p>
            <a:pPr marL="457189" indent="-457189">
              <a:buClr>
                <a:srgbClr val="C00000"/>
              </a:buClr>
              <a:buSzPct val="100000"/>
              <a:buFont typeface="Arial" panose="020B0604020202020204" pitchFamily="34" charset="0"/>
              <a:buChar char="•"/>
            </a:pPr>
            <a:r>
              <a:rPr lang="en-US" sz="2667" dirty="0">
                <a:solidFill>
                  <a:schemeClr val="tx1"/>
                </a:solidFill>
              </a:rPr>
              <a:t>Using these methods we completed five in-person discussion group sessions and survey data collection with 57 community dwelling older adults</a:t>
            </a:r>
          </a:p>
          <a:p>
            <a:pPr marL="1371566" lvl="2" indent="-457189">
              <a:buClr>
                <a:srgbClr val="C00000"/>
              </a:buClr>
              <a:buFont typeface="Arial" panose="020B0604020202020204" pitchFamily="34" charset="0"/>
              <a:buChar char="•"/>
            </a:pPr>
            <a:r>
              <a:rPr lang="en-US" sz="2400" i="1" dirty="0">
                <a:solidFill>
                  <a:schemeClr val="tx1"/>
                </a:solidFill>
              </a:rPr>
              <a:t>2 sessions were held in an urban NYC setting (n=24)</a:t>
            </a:r>
          </a:p>
          <a:p>
            <a:pPr marL="1371566" lvl="2" indent="-457189">
              <a:buClr>
                <a:srgbClr val="C00000"/>
              </a:buClr>
              <a:buFont typeface="Arial" panose="020B0604020202020204" pitchFamily="34" charset="0"/>
              <a:buChar char="•"/>
            </a:pPr>
            <a:r>
              <a:rPr lang="en-US" sz="2400" i="1" dirty="0">
                <a:solidFill>
                  <a:schemeClr val="tx1"/>
                </a:solidFill>
              </a:rPr>
              <a:t>3 sessions were held in a suburban LI setting (n=33)</a:t>
            </a:r>
          </a:p>
          <a:p>
            <a:endParaRPr lang="en-US" sz="3200" dirty="0">
              <a:solidFill>
                <a:schemeClr val="tx1"/>
              </a:solidFill>
            </a:endParaRPr>
          </a:p>
        </p:txBody>
      </p:sp>
    </p:spTree>
    <p:extLst>
      <p:ext uri="{BB962C8B-B14F-4D97-AF65-F5344CB8AC3E}">
        <p14:creationId xmlns:p14="http://schemas.microsoft.com/office/powerpoint/2010/main" val="8744881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941327" y="729365"/>
            <a:ext cx="9833429" cy="1028700"/>
          </a:xfrm>
        </p:spPr>
        <p:txBody>
          <a:bodyPr/>
          <a:lstStyle/>
          <a:p>
            <a:r>
              <a:rPr lang="en-US" sz="4267" dirty="0">
                <a:latin typeface="Calibri" panose="020F0502020204030204" pitchFamily="34" charset="0"/>
                <a:cs typeface="Calibri" panose="020F0502020204030204" pitchFamily="34" charset="0"/>
              </a:rPr>
              <a:t>Discussion session data collection methods</a:t>
            </a: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941327" y="1476311"/>
            <a:ext cx="9833429" cy="4545044"/>
          </a:xfrm>
        </p:spPr>
        <p:txBody>
          <a:bodyPr>
            <a:normAutofit fontScale="85000" lnSpcReduction="20000"/>
          </a:bodyPr>
          <a:lstStyle/>
          <a:p>
            <a:pPr marL="0" indent="0">
              <a:buNone/>
            </a:pPr>
            <a:r>
              <a:rPr lang="en-US" sz="3733" dirty="0">
                <a:latin typeface="Calibri" panose="020F0502020204030204" pitchFamily="34" charset="0"/>
                <a:cs typeface="Calibri" panose="020F0502020204030204" pitchFamily="34" charset="0"/>
              </a:rPr>
              <a:t>All discussion group participants:</a:t>
            </a:r>
          </a:p>
          <a:p>
            <a:pPr marL="0" indent="0">
              <a:buNone/>
            </a:pPr>
            <a:endParaRPr lang="en-US" sz="2933" b="1" dirty="0">
              <a:latin typeface="Calibri" panose="020F0502020204030204" pitchFamily="34" charset="0"/>
              <a:cs typeface="Calibri" panose="020F0502020204030204" pitchFamily="34" charset="0"/>
            </a:endParaRPr>
          </a:p>
          <a:p>
            <a:pPr marL="457189" indent="-457189">
              <a:spcBef>
                <a:spcPts val="800"/>
              </a:spcBef>
              <a:buClr>
                <a:srgbClr val="C00000"/>
              </a:buClr>
              <a:buFont typeface="+mj-lt"/>
              <a:buAutoNum type="arabicPeriod"/>
            </a:pPr>
            <a:r>
              <a:rPr lang="en-US" sz="2933" dirty="0">
                <a:latin typeface="Calibri" panose="020F0502020204030204" pitchFamily="34" charset="0"/>
                <a:cs typeface="Calibri" panose="020F0502020204030204" pitchFamily="34" charset="0"/>
              </a:rPr>
              <a:t>provided Informed consent before each session began</a:t>
            </a:r>
          </a:p>
          <a:p>
            <a:pPr marL="457189" indent="-457189">
              <a:spcBef>
                <a:spcPts val="800"/>
              </a:spcBef>
              <a:buClr>
                <a:srgbClr val="C00000"/>
              </a:buClr>
              <a:buFont typeface="+mj-lt"/>
              <a:buAutoNum type="arabicPeriod"/>
            </a:pPr>
            <a:r>
              <a:rPr lang="en-US" sz="2933" dirty="0">
                <a:latin typeface="Calibri" panose="020F0502020204030204" pitchFamily="34" charset="0"/>
                <a:cs typeface="Calibri" panose="020F0502020204030204" pitchFamily="34" charset="0"/>
              </a:rPr>
              <a:t>listened to a short presentation by my collaborators Dr. Fan Ye and Dr. Erez Zadok, College of Engineering and Applied Sciences, that described our project and technology’s role in monitoring health and well being as individuals age</a:t>
            </a:r>
          </a:p>
          <a:p>
            <a:pPr marL="457189" indent="-457189">
              <a:spcBef>
                <a:spcPts val="800"/>
              </a:spcBef>
              <a:buClr>
                <a:srgbClr val="C00000"/>
              </a:buClr>
              <a:buFont typeface="+mj-lt"/>
              <a:buAutoNum type="arabicPeriod"/>
            </a:pPr>
            <a:r>
              <a:rPr lang="en-US" sz="2933" dirty="0">
                <a:latin typeface="Calibri" panose="020F0502020204030204" pitchFamily="34" charset="0"/>
                <a:cs typeface="Calibri" panose="020F0502020204030204" pitchFamily="34" charset="0"/>
              </a:rPr>
              <a:t>completed an anonymous research survey about participant’s technology use and opinions about different kinds of home installed sensors</a:t>
            </a:r>
          </a:p>
          <a:p>
            <a:pPr marL="457189" indent="-457189">
              <a:spcBef>
                <a:spcPts val="800"/>
              </a:spcBef>
              <a:buClr>
                <a:srgbClr val="C00000"/>
              </a:buClr>
              <a:buFont typeface="+mj-lt"/>
              <a:buAutoNum type="arabicPeriod"/>
            </a:pPr>
            <a:r>
              <a:rPr lang="en-US" sz="2933" dirty="0">
                <a:latin typeface="Calibri" panose="020F0502020204030204" pitchFamily="34" charset="0"/>
                <a:cs typeface="Calibri" panose="020F0502020204030204" pitchFamily="34" charset="0"/>
              </a:rPr>
              <a:t>participated in a discussion to share thoughts on technology and aging in place</a:t>
            </a:r>
            <a:endParaRPr lang="en-US" dirty="0">
              <a:cs typeface="Arial" pitchFamily="34" charset="0"/>
            </a:endParaRP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pPr defTabSz="1219170"/>
            <a:fld id="{2F8AF2E6-64A8-0F46-AF27-0A96D82A033B}" type="slidenum">
              <a:rPr lang="en-US" sz="1867" kern="0">
                <a:solidFill>
                  <a:srgbClr val="000000"/>
                </a:solidFill>
                <a:cs typeface="Arial"/>
                <a:sym typeface="Arial"/>
              </a:rPr>
              <a:pPr defTabSz="1219170"/>
              <a:t>12</a:t>
            </a:fld>
            <a:endParaRPr lang="en-US" sz="1867" kern="0" dirty="0">
              <a:solidFill>
                <a:srgbClr val="000000"/>
              </a:solidFill>
              <a:cs typeface="Arial"/>
              <a:sym typeface="Arial"/>
            </a:endParaRPr>
          </a:p>
        </p:txBody>
      </p:sp>
    </p:spTree>
    <p:extLst>
      <p:ext uri="{BB962C8B-B14F-4D97-AF65-F5344CB8AC3E}">
        <p14:creationId xmlns:p14="http://schemas.microsoft.com/office/powerpoint/2010/main" val="24335209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A50807-084F-4B3D-B77C-7693DB210C6C}"/>
              </a:ext>
            </a:extLst>
          </p:cNvPr>
          <p:cNvSpPr>
            <a:spLocks noGrp="1"/>
          </p:cNvSpPr>
          <p:nvPr>
            <p:ph type="title"/>
          </p:nvPr>
        </p:nvSpPr>
        <p:spPr>
          <a:xfrm>
            <a:off x="636512" y="569093"/>
            <a:ext cx="10866293" cy="1399724"/>
          </a:xfrm>
        </p:spPr>
        <p:txBody>
          <a:bodyPr/>
          <a:lstStyle/>
          <a:p>
            <a:r>
              <a:rPr lang="en-US" dirty="0"/>
              <a:t>Participant demographics (N=57)</a:t>
            </a:r>
          </a:p>
        </p:txBody>
      </p:sp>
      <p:graphicFrame>
        <p:nvGraphicFramePr>
          <p:cNvPr id="3" name="Table 2"/>
          <p:cNvGraphicFramePr>
            <a:graphicFrameLocks noGrp="1"/>
          </p:cNvGraphicFramePr>
          <p:nvPr>
            <p:extLst/>
          </p:nvPr>
        </p:nvGraphicFramePr>
        <p:xfrm>
          <a:off x="2430108" y="2077701"/>
          <a:ext cx="5389392" cy="3117105"/>
        </p:xfrm>
        <a:graphic>
          <a:graphicData uri="http://schemas.openxmlformats.org/drawingml/2006/table">
            <a:tbl>
              <a:tblPr firstRow="1" bandRow="1">
                <a:tableStyleId>{8FD4443E-F989-4FC4-A0C8-D5A2AF1F390B}</a:tableStyleId>
              </a:tblPr>
              <a:tblGrid>
                <a:gridCol w="2749691">
                  <a:extLst>
                    <a:ext uri="{9D8B030D-6E8A-4147-A177-3AD203B41FA5}">
                      <a16:colId xmlns:a16="http://schemas.microsoft.com/office/drawing/2014/main" val="1770472583"/>
                    </a:ext>
                  </a:extLst>
                </a:gridCol>
                <a:gridCol w="1319851">
                  <a:extLst>
                    <a:ext uri="{9D8B030D-6E8A-4147-A177-3AD203B41FA5}">
                      <a16:colId xmlns:a16="http://schemas.microsoft.com/office/drawing/2014/main" val="2691968370"/>
                    </a:ext>
                  </a:extLst>
                </a:gridCol>
                <a:gridCol w="1319851">
                  <a:extLst>
                    <a:ext uri="{9D8B030D-6E8A-4147-A177-3AD203B41FA5}">
                      <a16:colId xmlns:a16="http://schemas.microsoft.com/office/drawing/2014/main" val="3577259059"/>
                    </a:ext>
                  </a:extLst>
                </a:gridCol>
              </a:tblGrid>
              <a:tr h="536465">
                <a:tc>
                  <a:txBody>
                    <a:bodyPr/>
                    <a:lstStyle/>
                    <a:p>
                      <a:r>
                        <a:rPr lang="en-US" sz="2100" dirty="0">
                          <a:latin typeface="Calibri" panose="020F0502020204030204" pitchFamily="34" charset="0"/>
                          <a:cs typeface="Calibri" panose="020F0502020204030204" pitchFamily="34" charset="0"/>
                        </a:rPr>
                        <a:t>Demographic</a:t>
                      </a:r>
                    </a:p>
                  </a:txBody>
                  <a:tcPr marL="121920" marR="121920" marT="60960" marB="60960"/>
                </a:tc>
                <a:tc>
                  <a:txBody>
                    <a:bodyPr/>
                    <a:lstStyle/>
                    <a:p>
                      <a:pPr algn="ctr"/>
                      <a:r>
                        <a:rPr lang="en-US" sz="2100" dirty="0" smtClean="0">
                          <a:latin typeface="Calibri" panose="020F0502020204030204" pitchFamily="34" charset="0"/>
                          <a:cs typeface="Calibri" panose="020F0502020204030204" pitchFamily="34" charset="0"/>
                        </a:rPr>
                        <a:t>n</a:t>
                      </a:r>
                      <a:endParaRPr lang="en-US" sz="2100" dirty="0">
                        <a:latin typeface="Calibri" panose="020F0502020204030204" pitchFamily="34" charset="0"/>
                        <a:cs typeface="Calibri" panose="020F0502020204030204" pitchFamily="34" charset="0"/>
                      </a:endParaRPr>
                    </a:p>
                  </a:txBody>
                  <a:tcPr marL="121920" marR="121920" marT="60960" marB="60960"/>
                </a:tc>
                <a:tc>
                  <a:txBody>
                    <a:bodyPr/>
                    <a:lstStyle/>
                    <a:p>
                      <a:pPr algn="ctr"/>
                      <a:r>
                        <a:rPr lang="en-US" sz="2100" dirty="0" smtClean="0">
                          <a:latin typeface="Calibri" panose="020F0502020204030204" pitchFamily="34" charset="0"/>
                          <a:cs typeface="Calibri" panose="020F0502020204030204" pitchFamily="34" charset="0"/>
                        </a:rPr>
                        <a:t>%</a:t>
                      </a:r>
                      <a:endParaRPr lang="en-US" sz="2100" dirty="0">
                        <a:latin typeface="Calibri" panose="020F0502020204030204" pitchFamily="34" charset="0"/>
                        <a:cs typeface="Calibri" panose="020F0502020204030204" pitchFamily="34" charset="0"/>
                      </a:endParaRPr>
                    </a:p>
                  </a:txBody>
                  <a:tcPr marL="121920" marR="121920" marT="60960" marB="60960"/>
                </a:tc>
                <a:extLst>
                  <a:ext uri="{0D108BD9-81ED-4DB2-BD59-A6C34878D82A}">
                    <a16:rowId xmlns:a16="http://schemas.microsoft.com/office/drawing/2014/main" val="3195700041"/>
                  </a:ext>
                </a:extLst>
              </a:tr>
              <a:tr h="494453">
                <a:tc>
                  <a:txBody>
                    <a:bodyPr/>
                    <a:lstStyle/>
                    <a:p>
                      <a:r>
                        <a:rPr lang="en-US" sz="2100" dirty="0">
                          <a:latin typeface="Calibri" panose="020F0502020204030204" pitchFamily="34" charset="0"/>
                          <a:cs typeface="Calibri" panose="020F0502020204030204" pitchFamily="34" charset="0"/>
                        </a:rPr>
                        <a:t>Female</a:t>
                      </a:r>
                    </a:p>
                  </a:txBody>
                  <a:tcPr marL="121920" marR="121920" marT="60960" marB="60960"/>
                </a:tc>
                <a:tc>
                  <a:txBody>
                    <a:bodyPr/>
                    <a:lstStyle/>
                    <a:p>
                      <a:pPr algn="ctr"/>
                      <a:r>
                        <a:rPr lang="en-US" sz="2100" dirty="0" smtClean="0">
                          <a:latin typeface="Calibri" panose="020F0502020204030204" pitchFamily="34" charset="0"/>
                          <a:cs typeface="Calibri" panose="020F0502020204030204" pitchFamily="34" charset="0"/>
                        </a:rPr>
                        <a:t>30</a:t>
                      </a:r>
                      <a:endParaRPr lang="en-US" sz="2100" dirty="0">
                        <a:latin typeface="Calibri" panose="020F0502020204030204" pitchFamily="34" charset="0"/>
                        <a:cs typeface="Calibri" panose="020F0502020204030204" pitchFamily="34" charset="0"/>
                      </a:endParaRPr>
                    </a:p>
                  </a:txBody>
                  <a:tcPr marL="121920" marR="121920" marT="60960" marB="60960"/>
                </a:tc>
                <a:tc>
                  <a:txBody>
                    <a:bodyPr/>
                    <a:lstStyle/>
                    <a:p>
                      <a:pPr algn="ctr"/>
                      <a:r>
                        <a:rPr lang="en-US" sz="2100" dirty="0">
                          <a:latin typeface="Calibri" panose="020F0502020204030204" pitchFamily="34" charset="0"/>
                          <a:cs typeface="Calibri" panose="020F0502020204030204" pitchFamily="34" charset="0"/>
                        </a:rPr>
                        <a:t>53%</a:t>
                      </a:r>
                    </a:p>
                  </a:txBody>
                  <a:tcPr marL="121920" marR="121920" marT="60960" marB="60960"/>
                </a:tc>
                <a:extLst>
                  <a:ext uri="{0D108BD9-81ED-4DB2-BD59-A6C34878D82A}">
                    <a16:rowId xmlns:a16="http://schemas.microsoft.com/office/drawing/2014/main" val="3117926804"/>
                  </a:ext>
                </a:extLst>
              </a:tr>
              <a:tr h="1097280">
                <a:tc>
                  <a:txBody>
                    <a:bodyPr/>
                    <a:lstStyle/>
                    <a:p>
                      <a:r>
                        <a:rPr lang="en-US" sz="2100" dirty="0">
                          <a:latin typeface="Calibri" panose="020F0502020204030204" pitchFamily="34" charset="0"/>
                          <a:cs typeface="Calibri" panose="020F0502020204030204" pitchFamily="34" charset="0"/>
                        </a:rPr>
                        <a:t>Age       </a:t>
                      </a:r>
                      <a:r>
                        <a:rPr lang="en-US" sz="2100" dirty="0" smtClean="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60-69</a:t>
                      </a:r>
                    </a:p>
                    <a:p>
                      <a:r>
                        <a:rPr lang="en-US" sz="2100" dirty="0">
                          <a:latin typeface="Calibri" panose="020F0502020204030204" pitchFamily="34" charset="0"/>
                          <a:cs typeface="Calibri" panose="020F0502020204030204" pitchFamily="34" charset="0"/>
                        </a:rPr>
                        <a:t>              </a:t>
                      </a:r>
                      <a:r>
                        <a:rPr lang="en-US" sz="2100" dirty="0" smtClean="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70-79</a:t>
                      </a:r>
                    </a:p>
                    <a:p>
                      <a:r>
                        <a:rPr lang="en-US" sz="2100" dirty="0">
                          <a:latin typeface="Calibri" panose="020F0502020204030204" pitchFamily="34" charset="0"/>
                          <a:cs typeface="Calibri" panose="020F0502020204030204" pitchFamily="34" charset="0"/>
                        </a:rPr>
                        <a:t>              </a:t>
                      </a:r>
                      <a:r>
                        <a:rPr lang="en-US" sz="2100" dirty="0" smtClean="0">
                          <a:latin typeface="Calibri" panose="020F0502020204030204" pitchFamily="34" charset="0"/>
                          <a:cs typeface="Calibri" panose="020F0502020204030204" pitchFamily="34" charset="0"/>
                        </a:rPr>
                        <a:t>               </a:t>
                      </a:r>
                      <a:r>
                        <a:rPr lang="en-US" sz="2100" dirty="0">
                          <a:latin typeface="Calibri" panose="020F0502020204030204" pitchFamily="34" charset="0"/>
                          <a:cs typeface="Calibri" panose="020F0502020204030204" pitchFamily="34" charset="0"/>
                        </a:rPr>
                        <a:t>80-90</a:t>
                      </a:r>
                    </a:p>
                  </a:txBody>
                  <a:tcPr marL="121920" marR="121920" marT="60960" marB="60960"/>
                </a:tc>
                <a:tc>
                  <a:txBody>
                    <a:bodyPr/>
                    <a:lstStyle/>
                    <a:p>
                      <a:pPr algn="ctr"/>
                      <a:r>
                        <a:rPr lang="en-US" sz="2100" dirty="0" smtClean="0">
                          <a:latin typeface="Calibri" panose="020F0502020204030204" pitchFamily="34" charset="0"/>
                          <a:cs typeface="Calibri" panose="020F0502020204030204" pitchFamily="34" charset="0"/>
                        </a:rPr>
                        <a:t>20</a:t>
                      </a:r>
                    </a:p>
                    <a:p>
                      <a:pPr algn="ctr"/>
                      <a:r>
                        <a:rPr lang="en-US" sz="2100" dirty="0" smtClean="0">
                          <a:latin typeface="Calibri" panose="020F0502020204030204" pitchFamily="34" charset="0"/>
                          <a:cs typeface="Calibri" panose="020F0502020204030204" pitchFamily="34" charset="0"/>
                        </a:rPr>
                        <a:t>26</a:t>
                      </a:r>
                    </a:p>
                    <a:p>
                      <a:pPr algn="ctr"/>
                      <a:r>
                        <a:rPr lang="en-US" sz="2100" dirty="0" smtClean="0">
                          <a:latin typeface="Calibri" panose="020F0502020204030204" pitchFamily="34" charset="0"/>
                          <a:cs typeface="Calibri" panose="020F0502020204030204" pitchFamily="34" charset="0"/>
                        </a:rPr>
                        <a:t>11</a:t>
                      </a:r>
                      <a:endParaRPr lang="en-US" sz="2100" dirty="0">
                        <a:latin typeface="Calibri" panose="020F0502020204030204" pitchFamily="34" charset="0"/>
                        <a:cs typeface="Calibri" panose="020F0502020204030204" pitchFamily="34" charset="0"/>
                      </a:endParaRPr>
                    </a:p>
                  </a:txBody>
                  <a:tcPr marL="121920" marR="121920" marT="60960" marB="60960"/>
                </a:tc>
                <a:tc>
                  <a:txBody>
                    <a:bodyPr/>
                    <a:lstStyle/>
                    <a:p>
                      <a:pPr algn="ctr"/>
                      <a:r>
                        <a:rPr lang="en-US" sz="2100" dirty="0">
                          <a:latin typeface="Calibri" panose="020F0502020204030204" pitchFamily="34" charset="0"/>
                          <a:cs typeface="Calibri" panose="020F0502020204030204" pitchFamily="34" charset="0"/>
                        </a:rPr>
                        <a:t>35%</a:t>
                      </a:r>
                    </a:p>
                    <a:p>
                      <a:pPr algn="ctr"/>
                      <a:r>
                        <a:rPr lang="en-US" sz="2100" dirty="0">
                          <a:latin typeface="Calibri" panose="020F0502020204030204" pitchFamily="34" charset="0"/>
                          <a:cs typeface="Calibri" panose="020F0502020204030204" pitchFamily="34" charset="0"/>
                        </a:rPr>
                        <a:t>46%</a:t>
                      </a:r>
                    </a:p>
                    <a:p>
                      <a:pPr algn="ctr"/>
                      <a:r>
                        <a:rPr lang="en-US" sz="2100" dirty="0">
                          <a:latin typeface="Calibri" panose="020F0502020204030204" pitchFamily="34" charset="0"/>
                          <a:cs typeface="Calibri" panose="020F0502020204030204" pitchFamily="34" charset="0"/>
                        </a:rPr>
                        <a:t>19%</a:t>
                      </a:r>
                    </a:p>
                  </a:txBody>
                  <a:tcPr marL="121920" marR="121920" marT="60960" marB="60960"/>
                </a:tc>
                <a:extLst>
                  <a:ext uri="{0D108BD9-81ED-4DB2-BD59-A6C34878D82A}">
                    <a16:rowId xmlns:a16="http://schemas.microsoft.com/office/drawing/2014/main" val="1501662276"/>
                  </a:ext>
                </a:extLst>
              </a:tr>
              <a:tr h="494453">
                <a:tc>
                  <a:txBody>
                    <a:bodyPr/>
                    <a:lstStyle/>
                    <a:p>
                      <a:r>
                        <a:rPr lang="en-US" sz="2100" dirty="0">
                          <a:latin typeface="Calibri" panose="020F0502020204030204" pitchFamily="34" charset="0"/>
                          <a:cs typeface="Calibri" panose="020F0502020204030204" pitchFamily="34" charset="0"/>
                        </a:rPr>
                        <a:t>College Graduate</a:t>
                      </a:r>
                    </a:p>
                  </a:txBody>
                  <a:tcPr marL="121920" marR="121920" marT="60960" marB="60960"/>
                </a:tc>
                <a:tc>
                  <a:txBody>
                    <a:bodyPr/>
                    <a:lstStyle/>
                    <a:p>
                      <a:pPr algn="ctr"/>
                      <a:r>
                        <a:rPr lang="en-US" sz="2100" dirty="0" smtClean="0">
                          <a:latin typeface="Calibri" panose="020F0502020204030204" pitchFamily="34" charset="0"/>
                          <a:cs typeface="Calibri" panose="020F0502020204030204" pitchFamily="34" charset="0"/>
                        </a:rPr>
                        <a:t>42</a:t>
                      </a:r>
                      <a:endParaRPr lang="en-US" sz="2100" dirty="0">
                        <a:latin typeface="Calibri" panose="020F0502020204030204" pitchFamily="34" charset="0"/>
                        <a:cs typeface="Calibri" panose="020F0502020204030204" pitchFamily="34" charset="0"/>
                      </a:endParaRPr>
                    </a:p>
                  </a:txBody>
                  <a:tcPr marL="121920" marR="121920" marT="60960" marB="60960"/>
                </a:tc>
                <a:tc>
                  <a:txBody>
                    <a:bodyPr/>
                    <a:lstStyle/>
                    <a:p>
                      <a:pPr algn="ctr"/>
                      <a:r>
                        <a:rPr lang="en-US" sz="2100" dirty="0">
                          <a:latin typeface="Calibri" panose="020F0502020204030204" pitchFamily="34" charset="0"/>
                          <a:cs typeface="Calibri" panose="020F0502020204030204" pitchFamily="34" charset="0"/>
                        </a:rPr>
                        <a:t>74%</a:t>
                      </a:r>
                    </a:p>
                  </a:txBody>
                  <a:tcPr marL="121920" marR="121920" marT="60960" marB="60960"/>
                </a:tc>
                <a:extLst>
                  <a:ext uri="{0D108BD9-81ED-4DB2-BD59-A6C34878D82A}">
                    <a16:rowId xmlns:a16="http://schemas.microsoft.com/office/drawing/2014/main" val="2916066222"/>
                  </a:ext>
                </a:extLst>
              </a:tr>
              <a:tr h="494453">
                <a:tc>
                  <a:txBody>
                    <a:bodyPr/>
                    <a:lstStyle/>
                    <a:p>
                      <a:r>
                        <a:rPr lang="en-US" sz="2100" dirty="0">
                          <a:latin typeface="Calibri" panose="020F0502020204030204" pitchFamily="34" charset="0"/>
                          <a:cs typeface="Calibri" panose="020F0502020204030204" pitchFamily="34" charset="0"/>
                        </a:rPr>
                        <a:t>Live with spouse</a:t>
                      </a:r>
                    </a:p>
                  </a:txBody>
                  <a:tcPr marL="121920" marR="121920" marT="60960" marB="60960"/>
                </a:tc>
                <a:tc>
                  <a:txBody>
                    <a:bodyPr/>
                    <a:lstStyle/>
                    <a:p>
                      <a:pPr algn="ctr"/>
                      <a:r>
                        <a:rPr lang="en-US" sz="2100" dirty="0" smtClean="0">
                          <a:latin typeface="Calibri" panose="020F0502020204030204" pitchFamily="34" charset="0"/>
                          <a:cs typeface="Calibri" panose="020F0502020204030204" pitchFamily="34" charset="0"/>
                        </a:rPr>
                        <a:t>35</a:t>
                      </a:r>
                      <a:endParaRPr lang="en-US" sz="2100" dirty="0">
                        <a:latin typeface="Calibri" panose="020F0502020204030204" pitchFamily="34" charset="0"/>
                        <a:cs typeface="Calibri" panose="020F0502020204030204" pitchFamily="34" charset="0"/>
                      </a:endParaRPr>
                    </a:p>
                  </a:txBody>
                  <a:tcPr marL="121920" marR="121920" marT="60960" marB="60960"/>
                </a:tc>
                <a:tc>
                  <a:txBody>
                    <a:bodyPr/>
                    <a:lstStyle/>
                    <a:p>
                      <a:pPr algn="ctr"/>
                      <a:r>
                        <a:rPr lang="en-US" sz="2100" dirty="0">
                          <a:latin typeface="Calibri" panose="020F0502020204030204" pitchFamily="34" charset="0"/>
                          <a:cs typeface="Calibri" panose="020F0502020204030204" pitchFamily="34" charset="0"/>
                        </a:rPr>
                        <a:t>79%</a:t>
                      </a:r>
                    </a:p>
                  </a:txBody>
                  <a:tcPr marL="121920" marR="121920" marT="60960" marB="60960"/>
                </a:tc>
                <a:extLst>
                  <a:ext uri="{0D108BD9-81ED-4DB2-BD59-A6C34878D82A}">
                    <a16:rowId xmlns:a16="http://schemas.microsoft.com/office/drawing/2014/main" val="2104063334"/>
                  </a:ext>
                </a:extLst>
              </a:tr>
            </a:tbl>
          </a:graphicData>
        </a:graphic>
      </p:graphicFrame>
    </p:spTree>
    <p:extLst>
      <p:ext uri="{BB962C8B-B14F-4D97-AF65-F5344CB8AC3E}">
        <p14:creationId xmlns:p14="http://schemas.microsoft.com/office/powerpoint/2010/main" val="26728455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Callout 12"/>
          <p:cNvSpPr/>
          <p:nvPr/>
        </p:nvSpPr>
        <p:spPr>
          <a:xfrm flipH="1">
            <a:off x="7215672" y="4034974"/>
            <a:ext cx="4508153" cy="899013"/>
          </a:xfrm>
          <a:prstGeom prst="cloud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600" kern="0" dirty="0">
                <a:solidFill>
                  <a:srgbClr val="FFFFFF"/>
                </a:solidFill>
                <a:latin typeface="Arial"/>
                <a:sym typeface="Arial"/>
              </a:rPr>
              <a:t>Technology is so expensive and hard to use. I go to the library for Wi-Fi</a:t>
            </a:r>
          </a:p>
        </p:txBody>
      </p:sp>
      <p:sp>
        <p:nvSpPr>
          <p:cNvPr id="4" name="Oval Callout 3"/>
          <p:cNvSpPr/>
          <p:nvPr/>
        </p:nvSpPr>
        <p:spPr>
          <a:xfrm>
            <a:off x="296820" y="1057783"/>
            <a:ext cx="3707361" cy="848157"/>
          </a:xfrm>
          <a:prstGeom prst="wedgeEllipse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Recently became a widow and living alone</a:t>
            </a:r>
          </a:p>
        </p:txBody>
      </p:sp>
      <p:sp>
        <p:nvSpPr>
          <p:cNvPr id="6" name="Cloud Callout 5"/>
          <p:cNvSpPr/>
          <p:nvPr/>
        </p:nvSpPr>
        <p:spPr>
          <a:xfrm flipH="1">
            <a:off x="365809" y="2787706"/>
            <a:ext cx="3569385" cy="1083519"/>
          </a:xfrm>
          <a:prstGeom prst="cloud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600" kern="0" dirty="0">
                <a:solidFill>
                  <a:srgbClr val="FFFFFF"/>
                </a:solidFill>
                <a:latin typeface="Arial"/>
                <a:sym typeface="Arial"/>
              </a:rPr>
              <a:t>I am getting so old, all my friends are either moving away or dying</a:t>
            </a:r>
          </a:p>
        </p:txBody>
      </p:sp>
      <p:sp>
        <p:nvSpPr>
          <p:cNvPr id="11" name="Oval Callout 10"/>
          <p:cNvSpPr/>
          <p:nvPr/>
        </p:nvSpPr>
        <p:spPr>
          <a:xfrm>
            <a:off x="6824035" y="2715977"/>
            <a:ext cx="4899789" cy="1210907"/>
          </a:xfrm>
          <a:prstGeom prst="wedgeEllipse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Want to face-time with my kids but since the internet “broke” I have no one to help me fix it</a:t>
            </a:r>
          </a:p>
        </p:txBody>
      </p:sp>
      <p:sp>
        <p:nvSpPr>
          <p:cNvPr id="12" name="Oval Callout 11"/>
          <p:cNvSpPr/>
          <p:nvPr/>
        </p:nvSpPr>
        <p:spPr>
          <a:xfrm flipH="1">
            <a:off x="3450785" y="2980349"/>
            <a:ext cx="4126267" cy="739028"/>
          </a:xfrm>
          <a:prstGeom prst="wedgeEllipseCallou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Having </a:t>
            </a:r>
            <a:r>
              <a:rPr lang="en-US" sz="1867" kern="0" dirty="0">
                <a:solidFill>
                  <a:srgbClr val="FFFFFF"/>
                </a:solidFill>
                <a:latin typeface="Arial"/>
                <a:sym typeface="Arial"/>
              </a:rPr>
              <a:t>trouble seeing my phone to make calls</a:t>
            </a:r>
          </a:p>
        </p:txBody>
      </p:sp>
      <p:sp>
        <p:nvSpPr>
          <p:cNvPr id="5" name="Rounded Rectangular Callout 4"/>
          <p:cNvSpPr/>
          <p:nvPr/>
        </p:nvSpPr>
        <p:spPr>
          <a:xfrm>
            <a:off x="4000748" y="1065130"/>
            <a:ext cx="3384035" cy="1084095"/>
          </a:xfrm>
          <a:prstGeom prst="wedgeRoundRect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Just got discharged from the hospital. I am afraid to be alone, especially at night</a:t>
            </a:r>
          </a:p>
        </p:txBody>
      </p:sp>
      <p:sp>
        <p:nvSpPr>
          <p:cNvPr id="7" name="Oval Callout 6"/>
          <p:cNvSpPr/>
          <p:nvPr/>
        </p:nvSpPr>
        <p:spPr>
          <a:xfrm flipH="1">
            <a:off x="1012288" y="5034385"/>
            <a:ext cx="4038683" cy="1397408"/>
          </a:xfrm>
          <a:prstGeom prst="wedgeEllipse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My hearing is not what it used to be. Cannot hear the doorbell or people on the phone</a:t>
            </a:r>
          </a:p>
        </p:txBody>
      </p:sp>
      <p:sp>
        <p:nvSpPr>
          <p:cNvPr id="9" name="Rounded Rectangular Callout 8"/>
          <p:cNvSpPr/>
          <p:nvPr/>
        </p:nvSpPr>
        <p:spPr>
          <a:xfrm>
            <a:off x="7384783" y="1082290"/>
            <a:ext cx="4583263" cy="1318727"/>
          </a:xfrm>
          <a:prstGeom prst="wedgeRoundRectCallou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Cannot cook much anymore.  Can’t stand too long, can’t lift my arms to reach stuff from high cabinets or bend down to take things out of low cabinets</a:t>
            </a:r>
          </a:p>
        </p:txBody>
      </p:sp>
      <p:sp>
        <p:nvSpPr>
          <p:cNvPr id="8" name="Oval Callout 7"/>
          <p:cNvSpPr/>
          <p:nvPr/>
        </p:nvSpPr>
        <p:spPr>
          <a:xfrm flipH="1">
            <a:off x="7577052" y="5000692"/>
            <a:ext cx="4314141" cy="668493"/>
          </a:xfrm>
          <a:prstGeom prst="wedgeEllipse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Had to stop driving.  What am I going to do now?  </a:t>
            </a:r>
          </a:p>
        </p:txBody>
      </p:sp>
      <p:sp>
        <p:nvSpPr>
          <p:cNvPr id="14" name="Oval Callout 13"/>
          <p:cNvSpPr/>
          <p:nvPr/>
        </p:nvSpPr>
        <p:spPr>
          <a:xfrm>
            <a:off x="1118823" y="3752730"/>
            <a:ext cx="6458229" cy="128165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I keep fighting with my kids. I want to stay in my home but they are worried that I have trouble with the stairs to get to my bedroom and bathroom</a:t>
            </a:r>
          </a:p>
        </p:txBody>
      </p:sp>
      <p:sp>
        <p:nvSpPr>
          <p:cNvPr id="15" name="Shape 151"/>
          <p:cNvSpPr txBox="1">
            <a:spLocks noGrp="1"/>
          </p:cNvSpPr>
          <p:nvPr>
            <p:ph type="title"/>
          </p:nvPr>
        </p:nvSpPr>
        <p:spPr>
          <a:xfrm>
            <a:off x="571469" y="511906"/>
            <a:ext cx="11306052" cy="686337"/>
          </a:xfrm>
          <a:prstGeom prst="rect">
            <a:avLst/>
          </a:prstGeom>
          <a:noFill/>
          <a:ln>
            <a:noFill/>
          </a:ln>
        </p:spPr>
        <p:txBody>
          <a:bodyPr lIns="121900" tIns="60933" rIns="121900" bIns="60933" anchor="t" anchorCtr="0">
            <a:noAutofit/>
          </a:bodyPr>
          <a:lstStyle/>
          <a:p>
            <a:pPr>
              <a:buSzPct val="25000"/>
            </a:pPr>
            <a:r>
              <a:rPr lang="en-US" sz="4320" dirty="0"/>
              <a:t>What we learned - Older adults aging challenges</a:t>
            </a:r>
          </a:p>
        </p:txBody>
      </p:sp>
      <p:sp>
        <p:nvSpPr>
          <p:cNvPr id="16" name="Oval Callout 15"/>
          <p:cNvSpPr/>
          <p:nvPr/>
        </p:nvSpPr>
        <p:spPr>
          <a:xfrm flipH="1">
            <a:off x="4413370" y="5151252"/>
            <a:ext cx="4047412" cy="1260473"/>
          </a:xfrm>
          <a:prstGeom prst="wedgeEllipse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Hard to get assistance on the phone, everything is automated. I need to speak with a person</a:t>
            </a:r>
          </a:p>
        </p:txBody>
      </p:sp>
      <p:sp>
        <p:nvSpPr>
          <p:cNvPr id="17" name="Oval Callout 16"/>
          <p:cNvSpPr/>
          <p:nvPr/>
        </p:nvSpPr>
        <p:spPr>
          <a:xfrm flipH="1">
            <a:off x="571469" y="2022807"/>
            <a:ext cx="3776985" cy="848157"/>
          </a:xfrm>
          <a:prstGeom prst="wedgeEllipse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I have no one close by to help me</a:t>
            </a:r>
          </a:p>
        </p:txBody>
      </p:sp>
      <p:sp>
        <p:nvSpPr>
          <p:cNvPr id="18" name="Cloud Callout 17"/>
          <p:cNvSpPr/>
          <p:nvPr/>
        </p:nvSpPr>
        <p:spPr>
          <a:xfrm flipH="1">
            <a:off x="7577053" y="5735891"/>
            <a:ext cx="4508153" cy="899013"/>
          </a:xfrm>
          <a:prstGeom prst="cloud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600" kern="0" dirty="0">
                <a:solidFill>
                  <a:srgbClr val="FFFFFF"/>
                </a:solidFill>
                <a:latin typeface="Arial"/>
                <a:sym typeface="Arial"/>
              </a:rPr>
              <a:t>Don’t want my kids monitoring me.  If they know too much….</a:t>
            </a:r>
          </a:p>
        </p:txBody>
      </p:sp>
      <p:sp>
        <p:nvSpPr>
          <p:cNvPr id="19" name="Oval Callout 18"/>
          <p:cNvSpPr/>
          <p:nvPr/>
        </p:nvSpPr>
        <p:spPr>
          <a:xfrm flipH="1">
            <a:off x="3784397" y="2182535"/>
            <a:ext cx="4443128" cy="755741"/>
          </a:xfrm>
          <a:prstGeom prst="wedgeEllipse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Taking so many medications, I get confused</a:t>
            </a:r>
          </a:p>
        </p:txBody>
      </p:sp>
    </p:spTree>
    <p:extLst>
      <p:ext uri="{BB962C8B-B14F-4D97-AF65-F5344CB8AC3E}">
        <p14:creationId xmlns:p14="http://schemas.microsoft.com/office/powerpoint/2010/main" val="6277217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Callout 12"/>
          <p:cNvSpPr/>
          <p:nvPr/>
        </p:nvSpPr>
        <p:spPr>
          <a:xfrm>
            <a:off x="6564173" y="3999640"/>
            <a:ext cx="3797403" cy="899013"/>
          </a:xfrm>
          <a:prstGeom prst="cloud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600" kern="0" dirty="0">
                <a:solidFill>
                  <a:srgbClr val="FFFFFF"/>
                </a:solidFill>
                <a:latin typeface="Arial"/>
                <a:sym typeface="Arial"/>
              </a:rPr>
              <a:t>Who will fix it if it </a:t>
            </a:r>
            <a:r>
              <a:rPr lang="en-US" sz="1600" kern="0" dirty="0">
                <a:solidFill>
                  <a:srgbClr val="FFFFFF"/>
                </a:solidFill>
                <a:latin typeface="Arial"/>
                <a:sym typeface="Arial"/>
              </a:rPr>
              <a:t>breaks!</a:t>
            </a:r>
            <a:endParaRPr lang="en-US" sz="1600" kern="0" dirty="0">
              <a:solidFill>
                <a:srgbClr val="FFFFFF"/>
              </a:solidFill>
              <a:latin typeface="Arial"/>
              <a:sym typeface="Arial"/>
            </a:endParaRPr>
          </a:p>
        </p:txBody>
      </p:sp>
      <p:sp>
        <p:nvSpPr>
          <p:cNvPr id="4" name="Oval Callout 3"/>
          <p:cNvSpPr/>
          <p:nvPr/>
        </p:nvSpPr>
        <p:spPr>
          <a:xfrm>
            <a:off x="296820" y="1022547"/>
            <a:ext cx="3707361" cy="955680"/>
          </a:xfrm>
          <a:prstGeom prst="wedgeEllipse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Value my privacy</a:t>
            </a:r>
            <a:r>
              <a:rPr lang="en-US" sz="1867" kern="0" dirty="0">
                <a:solidFill>
                  <a:srgbClr val="FFFFFF"/>
                </a:solidFill>
                <a:latin typeface="Arial"/>
                <a:sym typeface="Arial"/>
              </a:rPr>
              <a:t>. Don’t want people to see me.</a:t>
            </a:r>
          </a:p>
        </p:txBody>
      </p:sp>
      <p:sp>
        <p:nvSpPr>
          <p:cNvPr id="6" name="Cloud Callout 5"/>
          <p:cNvSpPr/>
          <p:nvPr/>
        </p:nvSpPr>
        <p:spPr>
          <a:xfrm flipH="1">
            <a:off x="365809" y="2787706"/>
            <a:ext cx="3569385" cy="1083519"/>
          </a:xfrm>
          <a:prstGeom prst="cloud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600" kern="0" dirty="0">
                <a:solidFill>
                  <a:srgbClr val="FFFFFF"/>
                </a:solidFill>
                <a:latin typeface="Arial"/>
                <a:sym typeface="Arial"/>
              </a:rPr>
              <a:t>Too complicated to use. I am not technologically savvy</a:t>
            </a:r>
          </a:p>
        </p:txBody>
      </p:sp>
      <p:sp>
        <p:nvSpPr>
          <p:cNvPr id="11" name="Oval Callout 10"/>
          <p:cNvSpPr/>
          <p:nvPr/>
        </p:nvSpPr>
        <p:spPr>
          <a:xfrm>
            <a:off x="6824038" y="2824065"/>
            <a:ext cx="4899789" cy="1210907"/>
          </a:xfrm>
          <a:prstGeom prst="wedgeEllipse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I am afraid of loosing my independence if I am monitored at home!</a:t>
            </a:r>
          </a:p>
        </p:txBody>
      </p:sp>
      <p:sp>
        <p:nvSpPr>
          <p:cNvPr id="12" name="Oval Callout 11"/>
          <p:cNvSpPr/>
          <p:nvPr/>
        </p:nvSpPr>
        <p:spPr>
          <a:xfrm flipH="1">
            <a:off x="3450785" y="2980349"/>
            <a:ext cx="4126267" cy="739028"/>
          </a:xfrm>
          <a:prstGeom prst="wedgeEllipseCallou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Who will see my data?</a:t>
            </a:r>
          </a:p>
        </p:txBody>
      </p:sp>
      <p:sp>
        <p:nvSpPr>
          <p:cNvPr id="5" name="Rounded Rectangular Callout 4"/>
          <p:cNvSpPr/>
          <p:nvPr/>
        </p:nvSpPr>
        <p:spPr>
          <a:xfrm>
            <a:off x="4292095" y="1057793"/>
            <a:ext cx="2899759" cy="1084095"/>
          </a:xfrm>
          <a:prstGeom prst="wedgeRoundRect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I would like to turn the sensors on and off when I want to</a:t>
            </a:r>
          </a:p>
        </p:txBody>
      </p:sp>
      <p:sp>
        <p:nvSpPr>
          <p:cNvPr id="7" name="Oval Callout 6"/>
          <p:cNvSpPr/>
          <p:nvPr/>
        </p:nvSpPr>
        <p:spPr>
          <a:xfrm flipH="1">
            <a:off x="1012288" y="5131181"/>
            <a:ext cx="4038683" cy="1300612"/>
          </a:xfrm>
          <a:prstGeom prst="wedgeEllipse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How will I share these data with my health care provider?</a:t>
            </a:r>
          </a:p>
        </p:txBody>
      </p:sp>
      <p:sp>
        <p:nvSpPr>
          <p:cNvPr id="9" name="Rounded Rectangular Callout 8"/>
          <p:cNvSpPr/>
          <p:nvPr/>
        </p:nvSpPr>
        <p:spPr>
          <a:xfrm>
            <a:off x="7615739" y="1100365"/>
            <a:ext cx="4275455" cy="1318727"/>
          </a:xfrm>
          <a:prstGeom prst="wedgeRoundRectCallou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What data will be collected and from whom?  Do I have to get permissions from visitors before they come into my home?</a:t>
            </a:r>
          </a:p>
        </p:txBody>
      </p:sp>
      <p:sp>
        <p:nvSpPr>
          <p:cNvPr id="8" name="Oval Callout 7"/>
          <p:cNvSpPr/>
          <p:nvPr/>
        </p:nvSpPr>
        <p:spPr>
          <a:xfrm flipH="1">
            <a:off x="7306907" y="4777274"/>
            <a:ext cx="4584287" cy="938548"/>
          </a:xfrm>
          <a:prstGeom prst="wedgeEllipse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Don’t want data collected on my grandkids when they visit!</a:t>
            </a:r>
          </a:p>
        </p:txBody>
      </p:sp>
      <p:sp>
        <p:nvSpPr>
          <p:cNvPr id="14" name="Oval Callout 13"/>
          <p:cNvSpPr/>
          <p:nvPr/>
        </p:nvSpPr>
        <p:spPr>
          <a:xfrm>
            <a:off x="1118823" y="3752730"/>
            <a:ext cx="5574336" cy="128165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Do not want sensors in the bedroom or bathroom.  Don’t want my kids to see me naked!</a:t>
            </a:r>
          </a:p>
        </p:txBody>
      </p:sp>
      <p:sp>
        <p:nvSpPr>
          <p:cNvPr id="15" name="Shape 151"/>
          <p:cNvSpPr txBox="1">
            <a:spLocks noGrp="1"/>
          </p:cNvSpPr>
          <p:nvPr>
            <p:ph type="title"/>
          </p:nvPr>
        </p:nvSpPr>
        <p:spPr>
          <a:xfrm>
            <a:off x="513414" y="562228"/>
            <a:ext cx="11306052" cy="686337"/>
          </a:xfrm>
          <a:prstGeom prst="rect">
            <a:avLst/>
          </a:prstGeom>
          <a:noFill/>
          <a:ln>
            <a:noFill/>
          </a:ln>
        </p:spPr>
        <p:txBody>
          <a:bodyPr lIns="121900" tIns="60933" rIns="121900" bIns="60933" anchor="t" anchorCtr="0">
            <a:noAutofit/>
          </a:bodyPr>
          <a:lstStyle/>
          <a:p>
            <a:pPr>
              <a:buSzPct val="25000"/>
            </a:pPr>
            <a:r>
              <a:rPr lang="en-US" sz="3733" dirty="0"/>
              <a:t>Participant concerns/questions about home monitoring</a:t>
            </a:r>
          </a:p>
        </p:txBody>
      </p:sp>
      <p:sp>
        <p:nvSpPr>
          <p:cNvPr id="16" name="Oval Callout 15"/>
          <p:cNvSpPr/>
          <p:nvPr/>
        </p:nvSpPr>
        <p:spPr>
          <a:xfrm>
            <a:off x="6884584" y="5634719"/>
            <a:ext cx="3476993" cy="978335"/>
          </a:xfrm>
          <a:prstGeom prst="wedgeEllipseCallout">
            <a:avLst/>
          </a:prstGeom>
          <a:solidFill>
            <a:schemeClr val="accent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How will these data help with monitoring my health?</a:t>
            </a:r>
          </a:p>
        </p:txBody>
      </p:sp>
      <p:sp>
        <p:nvSpPr>
          <p:cNvPr id="17" name="Oval Callout 16"/>
          <p:cNvSpPr/>
          <p:nvPr/>
        </p:nvSpPr>
        <p:spPr>
          <a:xfrm flipH="1">
            <a:off x="571469" y="2022807"/>
            <a:ext cx="3776985" cy="848157"/>
          </a:xfrm>
          <a:prstGeom prst="wedgeEllipse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Added expense. I am on a fixed income.</a:t>
            </a:r>
          </a:p>
        </p:txBody>
      </p:sp>
      <p:sp>
        <p:nvSpPr>
          <p:cNvPr id="18" name="Cloud Callout 17"/>
          <p:cNvSpPr/>
          <p:nvPr/>
        </p:nvSpPr>
        <p:spPr>
          <a:xfrm flipH="1">
            <a:off x="4223080" y="4797040"/>
            <a:ext cx="3882560" cy="899013"/>
          </a:xfrm>
          <a:prstGeom prst="cloud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600" kern="0" dirty="0">
                <a:solidFill>
                  <a:srgbClr val="FFFFFF"/>
                </a:solidFill>
                <a:latin typeface="Arial"/>
                <a:sym typeface="Arial"/>
              </a:rPr>
              <a:t>Don’t want to be overwhelmed by the data</a:t>
            </a:r>
          </a:p>
        </p:txBody>
      </p:sp>
      <p:sp>
        <p:nvSpPr>
          <p:cNvPr id="19" name="Oval Callout 18"/>
          <p:cNvSpPr/>
          <p:nvPr/>
        </p:nvSpPr>
        <p:spPr>
          <a:xfrm flipH="1">
            <a:off x="3935193" y="2251772"/>
            <a:ext cx="4443128" cy="755741"/>
          </a:xfrm>
          <a:prstGeom prst="wedgeEllipse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Security. </a:t>
            </a:r>
          </a:p>
          <a:p>
            <a:pPr algn="ctr" defTabSz="1219170"/>
            <a:r>
              <a:rPr lang="en-US" sz="1867" kern="0" dirty="0">
                <a:solidFill>
                  <a:srgbClr val="FFFFFF"/>
                </a:solidFill>
                <a:latin typeface="Arial"/>
                <a:sym typeface="Arial"/>
              </a:rPr>
              <a:t>Worried about hacking!</a:t>
            </a:r>
          </a:p>
        </p:txBody>
      </p:sp>
    </p:spTree>
    <p:extLst>
      <p:ext uri="{BB962C8B-B14F-4D97-AF65-F5344CB8AC3E}">
        <p14:creationId xmlns:p14="http://schemas.microsoft.com/office/powerpoint/2010/main" val="192294217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Cloud Callout 12"/>
          <p:cNvSpPr/>
          <p:nvPr/>
        </p:nvSpPr>
        <p:spPr>
          <a:xfrm flipH="1">
            <a:off x="8166667" y="3968659"/>
            <a:ext cx="3899815" cy="1268964"/>
          </a:xfrm>
          <a:prstGeom prst="cloud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600" kern="0" dirty="0">
                <a:solidFill>
                  <a:srgbClr val="FFFFFF"/>
                </a:solidFill>
                <a:latin typeface="Arial"/>
                <a:sym typeface="Arial"/>
              </a:rPr>
              <a:t>Wish there was a way to know my husband is ok at home when I have to run errands</a:t>
            </a:r>
          </a:p>
        </p:txBody>
      </p:sp>
      <p:sp>
        <p:nvSpPr>
          <p:cNvPr id="4" name="Oval Callout 3"/>
          <p:cNvSpPr/>
          <p:nvPr/>
        </p:nvSpPr>
        <p:spPr>
          <a:xfrm>
            <a:off x="236633" y="1172824"/>
            <a:ext cx="3534329" cy="1750937"/>
          </a:xfrm>
          <a:prstGeom prst="wedgeEllipse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My dad has so many doctor appointments. How do we balance work and going with him?</a:t>
            </a:r>
          </a:p>
        </p:txBody>
      </p:sp>
      <p:sp>
        <p:nvSpPr>
          <p:cNvPr id="6" name="Cloud Callout 5"/>
          <p:cNvSpPr/>
          <p:nvPr/>
        </p:nvSpPr>
        <p:spPr>
          <a:xfrm>
            <a:off x="545671" y="2743355"/>
            <a:ext cx="3029523" cy="1268964"/>
          </a:xfrm>
          <a:prstGeom prst="cloudCallout">
            <a:avLst/>
          </a:prstGeom>
          <a:solidFill>
            <a:schemeClr val="accent6">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600" kern="0" dirty="0">
                <a:solidFill>
                  <a:srgbClr val="FFFFFF"/>
                </a:solidFill>
                <a:latin typeface="Arial"/>
                <a:sym typeface="Arial"/>
              </a:rPr>
              <a:t>Wish my aunt wouldn’t leave the stove on and forget about it</a:t>
            </a:r>
          </a:p>
        </p:txBody>
      </p:sp>
      <p:sp>
        <p:nvSpPr>
          <p:cNvPr id="11" name="Oval Callout 10"/>
          <p:cNvSpPr/>
          <p:nvPr/>
        </p:nvSpPr>
        <p:spPr>
          <a:xfrm>
            <a:off x="7166692" y="2769680"/>
            <a:ext cx="4899789" cy="1210907"/>
          </a:xfrm>
          <a:prstGeom prst="wedgeEllipseCallout">
            <a:avLst/>
          </a:prstGeom>
          <a:solidFill>
            <a:schemeClr val="accent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My mom has poor balance and falls often. She has been on the floor for hours before someone came home</a:t>
            </a:r>
          </a:p>
        </p:txBody>
      </p:sp>
      <p:sp>
        <p:nvSpPr>
          <p:cNvPr id="5" name="Rounded Rectangular Callout 4"/>
          <p:cNvSpPr/>
          <p:nvPr/>
        </p:nvSpPr>
        <p:spPr>
          <a:xfrm>
            <a:off x="3311395" y="2032750"/>
            <a:ext cx="3384035" cy="1318727"/>
          </a:xfrm>
          <a:prstGeom prst="wedgeRoundRectCallou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My dad has dementia and likes to wander. We cannot always be in the same room to keep track of him.</a:t>
            </a:r>
          </a:p>
        </p:txBody>
      </p:sp>
      <p:sp>
        <p:nvSpPr>
          <p:cNvPr id="7" name="Oval Callout 6"/>
          <p:cNvSpPr/>
          <p:nvPr/>
        </p:nvSpPr>
        <p:spPr>
          <a:xfrm>
            <a:off x="3321736" y="5730884"/>
            <a:ext cx="3406960" cy="914849"/>
          </a:xfrm>
          <a:prstGeom prst="wedgeEllipseCallout">
            <a:avLst/>
          </a:prstGeom>
          <a:solidFill>
            <a:schemeClr val="accent6">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I cannot watch mom 24 hrs a day!</a:t>
            </a:r>
          </a:p>
        </p:txBody>
      </p:sp>
      <p:sp>
        <p:nvSpPr>
          <p:cNvPr id="9" name="Rounded Rectangular Callout 8"/>
          <p:cNvSpPr/>
          <p:nvPr/>
        </p:nvSpPr>
        <p:spPr>
          <a:xfrm>
            <a:off x="7961260" y="1409961"/>
            <a:ext cx="3530803" cy="1318727"/>
          </a:xfrm>
          <a:prstGeom prst="wedgeRoundRectCallou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If mom doesn’t answer the phone when we call, we have to get in the car and drive an hour to make sure she is ok.</a:t>
            </a:r>
          </a:p>
        </p:txBody>
      </p:sp>
      <p:sp>
        <p:nvSpPr>
          <p:cNvPr id="8" name="Oval Callout 7"/>
          <p:cNvSpPr/>
          <p:nvPr/>
        </p:nvSpPr>
        <p:spPr>
          <a:xfrm flipH="1">
            <a:off x="6189287" y="5475167"/>
            <a:ext cx="5654351" cy="1087080"/>
          </a:xfrm>
          <a:prstGeom prst="wedgeEllipse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Our kids live on the west cost. What good will it do to call them if we have a problem</a:t>
            </a:r>
          </a:p>
        </p:txBody>
      </p:sp>
      <p:sp>
        <p:nvSpPr>
          <p:cNvPr id="15" name="Shape 151"/>
          <p:cNvSpPr txBox="1">
            <a:spLocks noGrp="1"/>
          </p:cNvSpPr>
          <p:nvPr>
            <p:ph type="title"/>
          </p:nvPr>
        </p:nvSpPr>
        <p:spPr>
          <a:xfrm>
            <a:off x="513414" y="562228"/>
            <a:ext cx="11306052" cy="686337"/>
          </a:xfrm>
          <a:prstGeom prst="rect">
            <a:avLst/>
          </a:prstGeom>
          <a:noFill/>
          <a:ln>
            <a:noFill/>
          </a:ln>
        </p:spPr>
        <p:txBody>
          <a:bodyPr lIns="121900" tIns="60933" rIns="121900" bIns="60933" anchor="t" anchorCtr="0">
            <a:noAutofit/>
          </a:bodyPr>
          <a:lstStyle/>
          <a:p>
            <a:pPr>
              <a:buSzPct val="25000"/>
            </a:pPr>
            <a:r>
              <a:rPr lang="en-US" sz="4320" dirty="0"/>
              <a:t>Caregiver concerns caring for an older adult</a:t>
            </a:r>
          </a:p>
        </p:txBody>
      </p:sp>
      <p:sp>
        <p:nvSpPr>
          <p:cNvPr id="16" name="Oval Callout 15"/>
          <p:cNvSpPr/>
          <p:nvPr/>
        </p:nvSpPr>
        <p:spPr>
          <a:xfrm flipH="1">
            <a:off x="3536661" y="1051383"/>
            <a:ext cx="4658903" cy="1087080"/>
          </a:xfrm>
          <a:prstGeom prst="wedgeEllipseCallout">
            <a:avLst/>
          </a:prstGeom>
          <a:solidFill>
            <a:schemeClr val="accent4">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My dad forgets to eat.  I prepare his food but find it still in the refrig days later!</a:t>
            </a:r>
          </a:p>
        </p:txBody>
      </p:sp>
      <p:sp>
        <p:nvSpPr>
          <p:cNvPr id="17" name="Rounded Rectangular Callout 16"/>
          <p:cNvSpPr/>
          <p:nvPr/>
        </p:nvSpPr>
        <p:spPr>
          <a:xfrm>
            <a:off x="2829680" y="3420645"/>
            <a:ext cx="5272683" cy="1318727"/>
          </a:xfrm>
          <a:prstGeom prst="wedgeRoundRectCallout">
            <a:avLst/>
          </a:prstGeom>
          <a:solidFill>
            <a:schemeClr val="accent3">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I am so tired. I don’t sleep.  I worry about my wife who gets up at night. She has even walked outside without shoes and a coat!</a:t>
            </a:r>
          </a:p>
        </p:txBody>
      </p:sp>
      <p:sp>
        <p:nvSpPr>
          <p:cNvPr id="12" name="Oval Callout 11"/>
          <p:cNvSpPr/>
          <p:nvPr/>
        </p:nvSpPr>
        <p:spPr>
          <a:xfrm flipH="1">
            <a:off x="3172335" y="4540529"/>
            <a:ext cx="5479108" cy="1210907"/>
          </a:xfrm>
          <a:prstGeom prst="wedgeEllipseCallout">
            <a:avLst/>
          </a:prstGeom>
          <a:solidFill>
            <a:schemeClr val="accent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I worry about my parents living 5 miles from the nearest neighbor</a:t>
            </a:r>
          </a:p>
        </p:txBody>
      </p:sp>
      <p:sp>
        <p:nvSpPr>
          <p:cNvPr id="14" name="Oval Callout 13"/>
          <p:cNvSpPr/>
          <p:nvPr/>
        </p:nvSpPr>
        <p:spPr>
          <a:xfrm flipH="1">
            <a:off x="309501" y="4338950"/>
            <a:ext cx="3667687" cy="1614065"/>
          </a:xfrm>
          <a:prstGeom prst="wedgeEllipse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219170"/>
            <a:r>
              <a:rPr lang="en-US" sz="1867" kern="0" dirty="0">
                <a:solidFill>
                  <a:srgbClr val="FFFFFF"/>
                </a:solidFill>
                <a:latin typeface="Arial"/>
                <a:sym typeface="Arial"/>
              </a:rPr>
              <a:t>My parents want to stay in their home as long as possible.  We have no extra room for them to move in</a:t>
            </a:r>
          </a:p>
        </p:txBody>
      </p:sp>
    </p:spTree>
    <p:extLst>
      <p:ext uri="{BB962C8B-B14F-4D97-AF65-F5344CB8AC3E}">
        <p14:creationId xmlns:p14="http://schemas.microsoft.com/office/powerpoint/2010/main" val="216859530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4972" y="487484"/>
            <a:ext cx="10992785" cy="1402689"/>
          </a:xfrm>
        </p:spPr>
        <p:txBody>
          <a:bodyPr/>
          <a:lstStyle/>
          <a:p>
            <a:r>
              <a:rPr lang="en-US" dirty="0"/>
              <a:t>Summary of what we learned</a:t>
            </a:r>
          </a:p>
        </p:txBody>
      </p:sp>
      <p:sp>
        <p:nvSpPr>
          <p:cNvPr id="3" name="Text Placeholder 2"/>
          <p:cNvSpPr>
            <a:spLocks noGrp="1"/>
          </p:cNvSpPr>
          <p:nvPr>
            <p:ph type="body" idx="1"/>
          </p:nvPr>
        </p:nvSpPr>
        <p:spPr>
          <a:xfrm>
            <a:off x="477927" y="1013263"/>
            <a:ext cx="11392204" cy="5114860"/>
          </a:xfrm>
        </p:spPr>
        <p:txBody>
          <a:bodyPr/>
          <a:lstStyle/>
          <a:p>
            <a:pPr marL="457189" indent="-457189">
              <a:spcBef>
                <a:spcPts val="0"/>
              </a:spcBef>
              <a:buClr>
                <a:srgbClr val="C00000"/>
              </a:buClr>
              <a:buFont typeface="Arial" panose="020B0604020202020204" pitchFamily="34" charset="0"/>
              <a:buChar char="•"/>
            </a:pPr>
            <a:r>
              <a:rPr lang="en-US" sz="2667" dirty="0">
                <a:solidFill>
                  <a:schemeClr val="tx1"/>
                </a:solidFill>
              </a:rPr>
              <a:t>Discussions informed requirements to develop a sensor system that is flexible enough to accommodate individuals in different life </a:t>
            </a:r>
            <a:r>
              <a:rPr lang="en-US" sz="2667" dirty="0">
                <a:solidFill>
                  <a:schemeClr val="tx1"/>
                </a:solidFill>
              </a:rPr>
              <a:t>phases, with different levels of comfort, home </a:t>
            </a:r>
            <a:r>
              <a:rPr lang="en-US" sz="2667" dirty="0">
                <a:solidFill>
                  <a:schemeClr val="tx1"/>
                </a:solidFill>
              </a:rPr>
              <a:t>environments, </a:t>
            </a:r>
            <a:r>
              <a:rPr lang="en-US" sz="2667" dirty="0">
                <a:solidFill>
                  <a:schemeClr val="tx1"/>
                </a:solidFill>
              </a:rPr>
              <a:t>amount </a:t>
            </a:r>
            <a:r>
              <a:rPr lang="en-US" sz="2667" dirty="0">
                <a:solidFill>
                  <a:schemeClr val="tx1"/>
                </a:solidFill>
              </a:rPr>
              <a:t>of expendable income, and </a:t>
            </a:r>
            <a:r>
              <a:rPr lang="en-US" sz="2667" dirty="0">
                <a:solidFill>
                  <a:schemeClr val="tx1"/>
                </a:solidFill>
              </a:rPr>
              <a:t>available support systems </a:t>
            </a:r>
            <a:endParaRPr lang="en-US" sz="2667" dirty="0">
              <a:solidFill>
                <a:schemeClr val="tx1"/>
              </a:solidFill>
            </a:endParaRPr>
          </a:p>
          <a:p>
            <a:pPr marL="457189" indent="-457189">
              <a:spcBef>
                <a:spcPts val="0"/>
              </a:spcBef>
              <a:buClr>
                <a:srgbClr val="C00000"/>
              </a:buClr>
              <a:buFont typeface="Arial" panose="020B0604020202020204" pitchFamily="34" charset="0"/>
              <a:buChar char="•"/>
            </a:pPr>
            <a:r>
              <a:rPr lang="en-US" sz="2667" dirty="0">
                <a:solidFill>
                  <a:schemeClr val="tx1"/>
                </a:solidFill>
              </a:rPr>
              <a:t>These </a:t>
            </a:r>
            <a:r>
              <a:rPr lang="en-US" sz="2667" dirty="0">
                <a:solidFill>
                  <a:schemeClr val="tx1"/>
                </a:solidFill>
              </a:rPr>
              <a:t>sessions raised a number of topics for ongoing discussion focusing on the </a:t>
            </a:r>
            <a:r>
              <a:rPr lang="en-US" sz="2667" dirty="0">
                <a:solidFill>
                  <a:schemeClr val="tx1"/>
                </a:solidFill>
              </a:rPr>
              <a:t>logistics and ethics of technology use in the </a:t>
            </a:r>
            <a:r>
              <a:rPr lang="en-US" sz="2667" dirty="0">
                <a:solidFill>
                  <a:schemeClr val="tx1"/>
                </a:solidFill>
              </a:rPr>
              <a:t>home by older adults</a:t>
            </a:r>
            <a:endParaRPr lang="en-US" sz="2667" dirty="0">
              <a:solidFill>
                <a:schemeClr val="tx1"/>
              </a:solidFill>
            </a:endParaRPr>
          </a:p>
          <a:p>
            <a:pPr marL="914377" lvl="1" indent="-457189">
              <a:buClr>
                <a:srgbClr val="C00000"/>
              </a:buClr>
              <a:buFont typeface="Arial" panose="020B0604020202020204" pitchFamily="34" charset="0"/>
              <a:buChar char="•"/>
            </a:pPr>
            <a:r>
              <a:rPr lang="en-US" sz="2400" i="1" dirty="0">
                <a:solidFill>
                  <a:schemeClr val="tx1"/>
                </a:solidFill>
              </a:rPr>
              <a:t>Who can sensors collect and store data from? consenting resident, guests, minors?</a:t>
            </a:r>
          </a:p>
          <a:p>
            <a:pPr marL="914377" lvl="1" indent="-457189">
              <a:buClr>
                <a:srgbClr val="C00000"/>
              </a:buClr>
              <a:buFont typeface="Arial" panose="020B0604020202020204" pitchFamily="34" charset="0"/>
              <a:buChar char="•"/>
            </a:pPr>
            <a:r>
              <a:rPr lang="en-US" sz="2400" i="1" dirty="0">
                <a:solidFill>
                  <a:schemeClr val="tx1"/>
                </a:solidFill>
              </a:rPr>
              <a:t>What data should be shared and with whom? Under what conditions - routine, emerging problems, emergency situations? </a:t>
            </a:r>
          </a:p>
          <a:p>
            <a:pPr marL="914377" lvl="1" indent="-457189">
              <a:buClr>
                <a:srgbClr val="C00000"/>
              </a:buClr>
              <a:buFont typeface="Arial" panose="020B0604020202020204" pitchFamily="34" charset="0"/>
              <a:buChar char="•"/>
            </a:pPr>
            <a:r>
              <a:rPr lang="en-US" sz="2400" i="1" dirty="0">
                <a:solidFill>
                  <a:schemeClr val="tx1"/>
                </a:solidFill>
              </a:rPr>
              <a:t>Whom should </a:t>
            </a:r>
            <a:r>
              <a:rPr lang="en-US" sz="2400" i="1" dirty="0">
                <a:solidFill>
                  <a:schemeClr val="tx1"/>
                </a:solidFill>
              </a:rPr>
              <a:t>reports </a:t>
            </a:r>
            <a:r>
              <a:rPr lang="en-US" sz="2400" i="1" dirty="0">
                <a:solidFill>
                  <a:schemeClr val="tx1"/>
                </a:solidFill>
              </a:rPr>
              <a:t>be shared with? Who is responsible for review of reports? </a:t>
            </a:r>
            <a:r>
              <a:rPr lang="en-US" sz="2400" i="1" dirty="0">
                <a:solidFill>
                  <a:schemeClr val="tx1"/>
                </a:solidFill>
              </a:rPr>
              <a:t>Do </a:t>
            </a:r>
            <a:r>
              <a:rPr lang="en-US" sz="2400" i="1" dirty="0">
                <a:solidFill>
                  <a:schemeClr val="tx1"/>
                </a:solidFill>
              </a:rPr>
              <a:t>not want to overwhelm the individual, their family or providers</a:t>
            </a:r>
          </a:p>
          <a:p>
            <a:pPr marL="914377" lvl="1" indent="-457189">
              <a:buClr>
                <a:srgbClr val="C00000"/>
              </a:buClr>
              <a:buFont typeface="Arial" panose="020B0604020202020204" pitchFamily="34" charset="0"/>
              <a:buChar char="•"/>
            </a:pPr>
            <a:r>
              <a:rPr lang="en-US" sz="2400" i="1" dirty="0">
                <a:solidFill>
                  <a:schemeClr val="tx1"/>
                </a:solidFill>
              </a:rPr>
              <a:t>Who owns the data and what can the aggregate, population level, de-identified data be used </a:t>
            </a:r>
            <a:r>
              <a:rPr lang="en-US" sz="2400" i="1" dirty="0">
                <a:solidFill>
                  <a:schemeClr val="tx1"/>
                </a:solidFill>
              </a:rPr>
              <a:t>for and by whom?</a:t>
            </a:r>
            <a:endParaRPr lang="en-US" sz="3067" i="1" dirty="0">
              <a:solidFill>
                <a:schemeClr val="tx1"/>
              </a:solidFill>
            </a:endParaRPr>
          </a:p>
        </p:txBody>
      </p:sp>
    </p:spTree>
    <p:extLst>
      <p:ext uri="{BB962C8B-B14F-4D97-AF65-F5344CB8AC3E}">
        <p14:creationId xmlns:p14="http://schemas.microsoft.com/office/powerpoint/2010/main" val="92020291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6626C039-8FCE-B245-86ED-54911FA051B7}"/>
              </a:ext>
            </a:extLst>
          </p:cNvPr>
          <p:cNvSpPr>
            <a:spLocks noGrp="1"/>
          </p:cNvSpPr>
          <p:nvPr>
            <p:ph type="title"/>
          </p:nvPr>
        </p:nvSpPr>
        <p:spPr>
          <a:xfrm>
            <a:off x="740400" y="422697"/>
            <a:ext cx="9833429" cy="1028700"/>
          </a:xfrm>
        </p:spPr>
        <p:txBody>
          <a:bodyPr/>
          <a:lstStyle/>
          <a:p>
            <a:r>
              <a:rPr lang="en-US" sz="4267" dirty="0">
                <a:latin typeface="Calibri" panose="020F0502020204030204" pitchFamily="34" charset="0"/>
                <a:cs typeface="Calibri" panose="020F0502020204030204" pitchFamily="34" charset="0"/>
              </a:rPr>
              <a:t>Collaborators</a:t>
            </a:r>
          </a:p>
        </p:txBody>
      </p:sp>
      <p:sp>
        <p:nvSpPr>
          <p:cNvPr id="22" name="Content Placeholder 2">
            <a:extLst>
              <a:ext uri="{FF2B5EF4-FFF2-40B4-BE49-F238E27FC236}">
                <a16:creationId xmlns:a16="http://schemas.microsoft.com/office/drawing/2014/main" id="{87A05ED7-2400-D14B-809C-0B0EC2A2DE56}"/>
              </a:ext>
            </a:extLst>
          </p:cNvPr>
          <p:cNvSpPr>
            <a:spLocks noGrp="1"/>
          </p:cNvSpPr>
          <p:nvPr>
            <p:ph idx="1"/>
          </p:nvPr>
        </p:nvSpPr>
        <p:spPr>
          <a:xfrm>
            <a:off x="740401" y="937045"/>
            <a:ext cx="10889431" cy="3429000"/>
          </a:xfrm>
        </p:spPr>
        <p:txBody>
          <a:bodyPr>
            <a:noAutofit/>
          </a:bodyPr>
          <a:lstStyle/>
          <a:p>
            <a:pPr marL="0" indent="0">
              <a:buNone/>
            </a:pPr>
            <a:r>
              <a:rPr lang="en-US" sz="2667" b="1" dirty="0">
                <a:latin typeface="Calibri" panose="020F0502020204030204" pitchFamily="34" charset="0"/>
                <a:cs typeface="Calibri" panose="020F0502020204030204" pitchFamily="34" charset="0"/>
              </a:rPr>
              <a:t>Fan Ye, PhD </a:t>
            </a:r>
            <a:r>
              <a:rPr lang="en-US" sz="2667" dirty="0">
                <a:latin typeface="Calibri" panose="020F0502020204030204" pitchFamily="34" charset="0"/>
                <a:cs typeface="Calibri" panose="020F0502020204030204" pitchFamily="34" charset="0"/>
              </a:rPr>
              <a:t>College of Engineering and Applied Sciences, Department of Electrical and Computer Engineering</a:t>
            </a:r>
            <a:endParaRPr lang="en-US" sz="2667" b="1" dirty="0">
              <a:latin typeface="Calibri" panose="020F0502020204030204" pitchFamily="34" charset="0"/>
              <a:cs typeface="Calibri" panose="020F0502020204030204" pitchFamily="34" charset="0"/>
            </a:endParaRPr>
          </a:p>
          <a:p>
            <a:pPr marL="0" indent="0">
              <a:buNone/>
            </a:pPr>
            <a:r>
              <a:rPr lang="en-US" sz="2667" b="1" dirty="0">
                <a:latin typeface="Calibri" panose="020F0502020204030204" pitchFamily="34" charset="0"/>
                <a:cs typeface="Calibri" panose="020F0502020204030204" pitchFamily="34" charset="0"/>
              </a:rPr>
              <a:t>Erez Zadok, PhD </a:t>
            </a:r>
            <a:r>
              <a:rPr lang="en-US" sz="2667" dirty="0">
                <a:latin typeface="Calibri" panose="020F0502020204030204" pitchFamily="34" charset="0"/>
                <a:cs typeface="Calibri" panose="020F0502020204030204" pitchFamily="34" charset="0"/>
              </a:rPr>
              <a:t>College of Engineering and Applied Sciences, Department of Computer Science</a:t>
            </a:r>
          </a:p>
          <a:p>
            <a:pPr marL="0" indent="0">
              <a:buNone/>
            </a:pPr>
            <a:r>
              <a:rPr lang="en-US" sz="2667" b="1" dirty="0">
                <a:latin typeface="Calibri" panose="020F0502020204030204" pitchFamily="34" charset="0"/>
                <a:cs typeface="Calibri" panose="020F0502020204030204" pitchFamily="34" charset="0"/>
              </a:rPr>
              <a:t>Jignesh Patel MD MS</a:t>
            </a:r>
            <a:r>
              <a:rPr lang="en-US" sz="2667" dirty="0">
                <a:latin typeface="Calibri" panose="020F0502020204030204" pitchFamily="34" charset="0"/>
                <a:cs typeface="Calibri" panose="020F0502020204030204" pitchFamily="34" charset="0"/>
              </a:rPr>
              <a:t>, School of Medicine, Department of Internal Medicine, Division of Pulmonary, Critical Care and Sleep Medicine</a:t>
            </a:r>
          </a:p>
          <a:p>
            <a:pPr marL="0" indent="0">
              <a:buNone/>
            </a:pPr>
            <a:r>
              <a:rPr lang="en-US" sz="2667" b="1" dirty="0">
                <a:latin typeface="Calibri" panose="020F0502020204030204" pitchFamily="34" charset="0"/>
                <a:cs typeface="Calibri" panose="020F0502020204030204" pitchFamily="34" charset="0"/>
              </a:rPr>
              <a:t>Jaqueline Mondros DSW</a:t>
            </a:r>
            <a:r>
              <a:rPr lang="en-US" sz="2667" dirty="0">
                <a:latin typeface="Calibri" panose="020F0502020204030204" pitchFamily="34" charset="0"/>
                <a:cs typeface="Calibri" panose="020F0502020204030204" pitchFamily="34" charset="0"/>
              </a:rPr>
              <a:t>, School of Social Welfare</a:t>
            </a:r>
          </a:p>
          <a:p>
            <a:pPr marL="0" indent="0">
              <a:buNone/>
            </a:pPr>
            <a:r>
              <a:rPr lang="en-US" sz="2667" b="1" dirty="0">
                <a:latin typeface="Calibri" panose="020F0502020204030204" pitchFamily="34" charset="0"/>
                <a:cs typeface="Calibri" panose="020F0502020204030204" pitchFamily="34" charset="0"/>
              </a:rPr>
              <a:t>Patricia Bruckenthal PhD</a:t>
            </a:r>
            <a:r>
              <a:rPr lang="en-US" sz="2667" dirty="0">
                <a:latin typeface="Calibri" panose="020F0502020204030204" pitchFamily="34" charset="0"/>
                <a:cs typeface="Calibri" panose="020F0502020204030204" pitchFamily="34" charset="0"/>
              </a:rPr>
              <a:t>,  APRN-BC, FAAN , School of Nursing</a:t>
            </a:r>
          </a:p>
          <a:p>
            <a:pPr marL="0" indent="0">
              <a:buNone/>
            </a:pPr>
            <a:r>
              <a:rPr lang="en-US" sz="2667" b="1" dirty="0">
                <a:latin typeface="Calibri" panose="020F0502020204030204" pitchFamily="34" charset="0"/>
                <a:cs typeface="Calibri" panose="020F0502020204030204" pitchFamily="34" charset="0"/>
              </a:rPr>
              <a:t>Bing Zhou, Zongxing Xie </a:t>
            </a:r>
            <a:r>
              <a:rPr lang="en-US" sz="2667" dirty="0">
                <a:latin typeface="Calibri" panose="020F0502020204030204" pitchFamily="34" charset="0"/>
                <a:cs typeface="Calibri" panose="020F0502020204030204" pitchFamily="34" charset="0"/>
              </a:rPr>
              <a:t>and </a:t>
            </a:r>
            <a:r>
              <a:rPr lang="en-US" sz="2667" b="1" dirty="0">
                <a:latin typeface="Calibri" panose="020F0502020204030204" pitchFamily="34" charset="0"/>
                <a:cs typeface="Calibri" panose="020F0502020204030204" pitchFamily="34" charset="0"/>
              </a:rPr>
              <a:t>Xi Cheng</a:t>
            </a:r>
            <a:r>
              <a:rPr lang="en-US" sz="2667" dirty="0">
                <a:latin typeface="Calibri" panose="020F0502020204030204" pitchFamily="34" charset="0"/>
                <a:cs typeface="Calibri" panose="020F0502020204030204" pitchFamily="34" charset="0"/>
              </a:rPr>
              <a:t>, Graduate Students, College of Engineering and Applied Sciences</a:t>
            </a:r>
          </a:p>
          <a:p>
            <a:pPr marL="0" indent="0" algn="ctr">
              <a:spcBef>
                <a:spcPts val="1600"/>
              </a:spcBef>
              <a:buNone/>
            </a:pPr>
            <a:r>
              <a:rPr lang="en-US" sz="2667" i="1" dirty="0">
                <a:latin typeface="Calibri" panose="020F0502020204030204" pitchFamily="34" charset="0"/>
                <a:cs typeface="Calibri" panose="020F0502020204030204" pitchFamily="34" charset="0"/>
              </a:rPr>
              <a:t>With thanks to members of the Osher Lifelong Learning Center (OLLI)  and Selfhelp whose members participated in our discussion groups</a:t>
            </a:r>
          </a:p>
          <a:p>
            <a:pPr marL="0" indent="0">
              <a:buNone/>
            </a:pPr>
            <a:endParaRPr lang="en-US" sz="2667" dirty="0">
              <a:latin typeface="Calibri" panose="020F0502020204030204" pitchFamily="34" charset="0"/>
              <a:cs typeface="Calibri" panose="020F0502020204030204" pitchFamily="34" charset="0"/>
            </a:endParaRPr>
          </a:p>
        </p:txBody>
      </p:sp>
      <p:sp>
        <p:nvSpPr>
          <p:cNvPr id="4" name="Slide Number Placeholder 3">
            <a:extLst>
              <a:ext uri="{FF2B5EF4-FFF2-40B4-BE49-F238E27FC236}">
                <a16:creationId xmlns:a16="http://schemas.microsoft.com/office/drawing/2014/main" id="{AD32F7D9-4369-F049-A2C1-18EB47D2C7A7}"/>
              </a:ext>
            </a:extLst>
          </p:cNvPr>
          <p:cNvSpPr>
            <a:spLocks noGrp="1"/>
          </p:cNvSpPr>
          <p:nvPr>
            <p:ph type="sldNum" sz="quarter" idx="12"/>
          </p:nvPr>
        </p:nvSpPr>
        <p:spPr/>
        <p:txBody>
          <a:bodyPr/>
          <a:lstStyle/>
          <a:p>
            <a:pPr defTabSz="1219170"/>
            <a:fld id="{2F8AF2E6-64A8-0F46-AF27-0A96D82A033B}" type="slidenum">
              <a:rPr lang="en-US" sz="1867" kern="0">
                <a:solidFill>
                  <a:srgbClr val="000000"/>
                </a:solidFill>
                <a:cs typeface="Arial"/>
                <a:sym typeface="Arial"/>
              </a:rPr>
              <a:pPr defTabSz="1219170"/>
              <a:t>18</a:t>
            </a:fld>
            <a:endParaRPr lang="en-US" sz="1867" kern="0" dirty="0">
              <a:solidFill>
                <a:srgbClr val="000000"/>
              </a:solidFill>
              <a:cs typeface="Arial"/>
              <a:sym typeface="Arial"/>
            </a:endParaRPr>
          </a:p>
        </p:txBody>
      </p:sp>
    </p:spTree>
    <p:extLst>
      <p:ext uri="{BB962C8B-B14F-4D97-AF65-F5344CB8AC3E}">
        <p14:creationId xmlns:p14="http://schemas.microsoft.com/office/powerpoint/2010/main" val="42142603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3" name="Text Placeholder 2"/>
          <p:cNvSpPr>
            <a:spLocks noGrp="1"/>
          </p:cNvSpPr>
          <p:nvPr>
            <p:ph type="body" idx="1"/>
          </p:nvPr>
        </p:nvSpPr>
        <p:spPr>
          <a:xfrm>
            <a:off x="769494" y="930205"/>
            <a:ext cx="10992785" cy="4703889"/>
          </a:xfrm>
        </p:spPr>
        <p:txBody>
          <a:bodyPr/>
          <a:lstStyle/>
          <a:p>
            <a:pPr algn="ctr"/>
            <a:r>
              <a:rPr lang="en-US" sz="4267" b="1" dirty="0">
                <a:solidFill>
                  <a:schemeClr val="tx1"/>
                </a:solidFill>
              </a:rPr>
              <a:t>Questions?</a:t>
            </a:r>
          </a:p>
          <a:p>
            <a:endParaRPr lang="en-US" sz="3200" dirty="0">
              <a:solidFill>
                <a:schemeClr val="tx1"/>
              </a:solidFill>
            </a:endParaRPr>
          </a:p>
          <a:p>
            <a:r>
              <a:rPr lang="en-US" sz="3200" dirty="0">
                <a:solidFill>
                  <a:schemeClr val="tx1"/>
                </a:solidFill>
              </a:rPr>
              <a:t>Contact Information:</a:t>
            </a:r>
          </a:p>
          <a:p>
            <a:pPr algn="ctr"/>
            <a:r>
              <a:rPr lang="en-US" sz="3200" dirty="0">
                <a:solidFill>
                  <a:schemeClr val="tx1"/>
                </a:solidFill>
              </a:rPr>
              <a:t>elinor.schoenfeld@stonybrook.edu</a:t>
            </a:r>
          </a:p>
          <a:p>
            <a:pPr algn="ctr"/>
            <a:r>
              <a:rPr lang="en-US" sz="3200" dirty="0">
                <a:solidFill>
                  <a:schemeClr val="tx1"/>
                </a:solidFill>
              </a:rPr>
              <a:t>fan.ye@stonybrook.edu</a:t>
            </a:r>
          </a:p>
          <a:p>
            <a:endParaRPr lang="en-US" sz="3200" dirty="0">
              <a:solidFill>
                <a:schemeClr val="tx1"/>
              </a:solidFill>
            </a:endParaRPr>
          </a:p>
          <a:p>
            <a:endParaRPr lang="en-US" sz="3200" dirty="0">
              <a:solidFill>
                <a:schemeClr val="tx1"/>
              </a:solidFill>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63019" y="4675293"/>
            <a:ext cx="4811776" cy="812800"/>
          </a:xfrm>
          <a:prstGeom prst="rect">
            <a:avLst/>
          </a:prstGeom>
        </p:spPr>
      </p:pic>
    </p:spTree>
    <p:extLst>
      <p:ext uri="{BB962C8B-B14F-4D97-AF65-F5344CB8AC3E}">
        <p14:creationId xmlns:p14="http://schemas.microsoft.com/office/powerpoint/2010/main" val="20263678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6">
            <a:extLst>
              <a:ext uri="{FF2B5EF4-FFF2-40B4-BE49-F238E27FC236}">
                <a16:creationId xmlns:a16="http://schemas.microsoft.com/office/drawing/2014/main" id="{503CF70D-2C3F-4160-8BC8-10EE8435B0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82" t="11874" r="18184" b="35843"/>
          <a:stretch/>
        </p:blipFill>
        <p:spPr>
          <a:xfrm rot="19800000">
            <a:off x="8364375" y="2330417"/>
            <a:ext cx="2614625" cy="2615824"/>
          </a:xfrm>
          <a:prstGeom prst="ellipse">
            <a:avLst/>
          </a:prstGeom>
          <a:noFill/>
          <a:ln>
            <a:noFill/>
          </a:ln>
        </p:spPr>
      </p:pic>
      <p:pic>
        <p:nvPicPr>
          <p:cNvPr id="16" name="Picture Placeholder 6">
            <a:extLst>
              <a:ext uri="{FF2B5EF4-FFF2-40B4-BE49-F238E27FC236}">
                <a16:creationId xmlns:a16="http://schemas.microsoft.com/office/drawing/2014/main" id="{0F46950C-63F4-ED42-815F-C8163A797A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82" t="11874" r="18184" b="35843"/>
          <a:stretch/>
        </p:blipFill>
        <p:spPr>
          <a:xfrm rot="19800000">
            <a:off x="424536" y="1279252"/>
            <a:ext cx="2605741" cy="2606936"/>
          </a:xfrm>
          <a:prstGeom prst="ellipse">
            <a:avLst/>
          </a:prstGeom>
          <a:noFill/>
          <a:ln>
            <a:noFill/>
          </a:ln>
        </p:spPr>
      </p:pic>
      <p:sp>
        <p:nvSpPr>
          <p:cNvPr id="2" name="Slide Number Placeholder 1"/>
          <p:cNvSpPr>
            <a:spLocks noGrp="1"/>
          </p:cNvSpPr>
          <p:nvPr>
            <p:ph type="sldNum" sz="quarter" idx="10"/>
          </p:nvPr>
        </p:nvSpPr>
        <p:spPr/>
        <p:txBody>
          <a:bodyPr/>
          <a:lstStyle/>
          <a:p>
            <a:fld id="{D8D877B3-D348-4611-9BDB-C5374591D951}" type="slidenum">
              <a:rPr lang="en-US" smtClean="0"/>
              <a:pPr/>
              <a:t>2</a:t>
            </a:fld>
            <a:endParaRPr lang="en-US" dirty="0"/>
          </a:p>
        </p:txBody>
      </p:sp>
      <p:pic>
        <p:nvPicPr>
          <p:cNvPr id="3" name="Picture Placeholder 2"/>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16667" b="16667"/>
          <a:stretch>
            <a:fillRect/>
          </a:stretch>
        </p:blipFill>
        <p:spPr>
          <a:xfrm>
            <a:off x="8650535" y="2255069"/>
            <a:ext cx="2638425" cy="2638425"/>
          </a:xfrm>
          <a:prstGeom prst="ellipse">
            <a:avLst/>
          </a:prstGeom>
          <a:ln>
            <a:noFill/>
          </a:ln>
          <a:effectLst>
            <a:softEdge rad="112500"/>
          </a:effectLst>
        </p:spPr>
      </p:pic>
      <p:sp>
        <p:nvSpPr>
          <p:cNvPr id="11" name="TextBox 10"/>
          <p:cNvSpPr txBox="1"/>
          <p:nvPr/>
        </p:nvSpPr>
        <p:spPr>
          <a:xfrm>
            <a:off x="9075421" y="5189297"/>
            <a:ext cx="2714464" cy="957506"/>
          </a:xfrm>
          <a:prstGeom prst="rect">
            <a:avLst/>
          </a:prstGeom>
          <a:noFill/>
        </p:spPr>
        <p:txBody>
          <a:bodyPr wrap="square" lIns="0" rIns="0" rtlCol="0">
            <a:spAutoFit/>
          </a:bodyPr>
          <a:lstStyle/>
          <a:p>
            <a:pPr algn="ctr">
              <a:lnSpc>
                <a:spcPct val="120000"/>
              </a:lnSpc>
            </a:pPr>
            <a:r>
              <a:rPr lang="en-US" sz="1200" i="1" dirty="0">
                <a:solidFill>
                  <a:schemeClr val="tx1">
                    <a:alpha val="70000"/>
                  </a:schemeClr>
                </a:solidFill>
                <a:latin typeface="Century Gothic" panose="020B0502020202020204" pitchFamily="34" charset="0"/>
              </a:rPr>
              <a:t>Senior Director</a:t>
            </a:r>
          </a:p>
          <a:p>
            <a:pPr algn="ctr">
              <a:lnSpc>
                <a:spcPct val="120000"/>
              </a:lnSpc>
            </a:pPr>
            <a:r>
              <a:rPr lang="en-US" sz="1200" i="1" dirty="0">
                <a:solidFill>
                  <a:schemeClr val="tx1">
                    <a:alpha val="70000"/>
                  </a:schemeClr>
                </a:solidFill>
                <a:latin typeface="Century Gothic" panose="020B0502020202020204" pitchFamily="34" charset="0"/>
              </a:rPr>
              <a:t>Parks Associates</a:t>
            </a:r>
          </a:p>
          <a:p>
            <a:pPr algn="ctr">
              <a:lnSpc>
                <a:spcPct val="120000"/>
              </a:lnSpc>
            </a:pPr>
            <a:r>
              <a:rPr lang="nl-NL" sz="1200" i="1" dirty="0">
                <a:solidFill>
                  <a:schemeClr val="tx1">
                    <a:alpha val="70000"/>
                  </a:schemeClr>
                </a:solidFill>
                <a:latin typeface="Century Gothic" panose="020B0502020202020204" pitchFamily="34" charset="0"/>
                <a:hlinkClick r:id="rId5"/>
              </a:rPr>
              <a:t>jennifer.kent@parksassociates.com</a:t>
            </a:r>
            <a:endParaRPr lang="nl-NL" sz="1200" i="1" dirty="0">
              <a:solidFill>
                <a:schemeClr val="tx1">
                  <a:alpha val="70000"/>
                </a:schemeClr>
              </a:solidFill>
              <a:latin typeface="Century Gothic" panose="020B0502020202020204" pitchFamily="34" charset="0"/>
            </a:endParaRPr>
          </a:p>
          <a:p>
            <a:pPr algn="ctr">
              <a:lnSpc>
                <a:spcPct val="120000"/>
              </a:lnSpc>
            </a:pPr>
            <a:endParaRPr lang="en-US" sz="1200" i="1" dirty="0">
              <a:solidFill>
                <a:schemeClr val="tx1">
                  <a:alpha val="70000"/>
                </a:schemeClr>
              </a:solidFill>
              <a:latin typeface="Century Gothic" panose="020B0502020202020204" pitchFamily="34" charset="0"/>
            </a:endParaRPr>
          </a:p>
        </p:txBody>
      </p:sp>
      <p:sp>
        <p:nvSpPr>
          <p:cNvPr id="20" name="Title 1">
            <a:extLst>
              <a:ext uri="{FF2B5EF4-FFF2-40B4-BE49-F238E27FC236}">
                <a16:creationId xmlns:a16="http://schemas.microsoft.com/office/drawing/2014/main" id="{4DAF99CA-48C9-2942-96FD-52DD3C8813F8}"/>
              </a:ext>
            </a:extLst>
          </p:cNvPr>
          <p:cNvSpPr txBox="1">
            <a:spLocks/>
          </p:cNvSpPr>
          <p:nvPr/>
        </p:nvSpPr>
        <p:spPr>
          <a:xfrm>
            <a:off x="783521" y="685287"/>
            <a:ext cx="9833429" cy="1028700"/>
          </a:xfrm>
          <a:prstGeom prst="rect">
            <a:avLst/>
          </a:prstGeom>
        </p:spPr>
        <p:txBody>
          <a:bodyPr wrap="square" l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dirty="0"/>
              <a:t>Panelists</a:t>
            </a:r>
          </a:p>
        </p:txBody>
      </p:sp>
      <p:sp>
        <p:nvSpPr>
          <p:cNvPr id="19" name="TextBox 18"/>
          <p:cNvSpPr txBox="1"/>
          <p:nvPr/>
        </p:nvSpPr>
        <p:spPr>
          <a:xfrm>
            <a:off x="8873563" y="4781028"/>
            <a:ext cx="2968085" cy="416011"/>
          </a:xfrm>
          <a:prstGeom prst="rect">
            <a:avLst/>
          </a:prstGeom>
          <a:noFill/>
        </p:spPr>
        <p:txBody>
          <a:bodyPr wrap="square" rtlCol="0">
            <a:spAutoFit/>
          </a:bodyPr>
          <a:lstStyle/>
          <a:p>
            <a:pPr algn="ctr">
              <a:lnSpc>
                <a:spcPct val="150000"/>
              </a:lnSpc>
            </a:pPr>
            <a:r>
              <a:rPr lang="en-US" sz="1600" b="1" dirty="0">
                <a:solidFill>
                  <a:schemeClr val="accent1"/>
                </a:solidFill>
                <a:latin typeface="Prometo Medium" panose="020B0704030203060203" pitchFamily="34" charset="0"/>
              </a:rPr>
              <a:t>Jennifer Kent</a:t>
            </a:r>
          </a:p>
        </p:txBody>
      </p:sp>
      <p:pic>
        <p:nvPicPr>
          <p:cNvPr id="10" name="Picture Placeholder 6">
            <a:extLst>
              <a:ext uri="{FF2B5EF4-FFF2-40B4-BE49-F238E27FC236}">
                <a16:creationId xmlns:a16="http://schemas.microsoft.com/office/drawing/2014/main" id="{7B73C2CF-0D16-41DE-9E59-7EB698F69D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82" t="11874" r="18184" b="35843"/>
          <a:stretch/>
        </p:blipFill>
        <p:spPr>
          <a:xfrm rot="19800000">
            <a:off x="4772680" y="915214"/>
            <a:ext cx="2614625" cy="2615824"/>
          </a:xfrm>
          <a:prstGeom prst="ellipse">
            <a:avLst/>
          </a:prstGeom>
          <a:noFill/>
          <a:ln>
            <a:noFill/>
          </a:ln>
        </p:spPr>
      </p:pic>
      <p:pic>
        <p:nvPicPr>
          <p:cNvPr id="12" name="Picture Placeholder 6">
            <a:extLst>
              <a:ext uri="{FF2B5EF4-FFF2-40B4-BE49-F238E27FC236}">
                <a16:creationId xmlns:a16="http://schemas.microsoft.com/office/drawing/2014/main" id="{8BA256F7-E604-4A9B-B8BF-BD4F4C4C95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82" t="11874" r="18184" b="35843"/>
          <a:stretch/>
        </p:blipFill>
        <p:spPr>
          <a:xfrm rot="19800000">
            <a:off x="2916975" y="4016215"/>
            <a:ext cx="2614625" cy="2615824"/>
          </a:xfrm>
          <a:prstGeom prst="ellipse">
            <a:avLst/>
          </a:prstGeom>
          <a:noFill/>
          <a:ln>
            <a:noFill/>
          </a:ln>
        </p:spPr>
      </p:pic>
      <p:pic>
        <p:nvPicPr>
          <p:cNvPr id="5" name="Picture 4" descr="A person smiling for the camera&#10;&#10;Description automatically generated">
            <a:extLst>
              <a:ext uri="{FF2B5EF4-FFF2-40B4-BE49-F238E27FC236}">
                <a16:creationId xmlns:a16="http://schemas.microsoft.com/office/drawing/2014/main" id="{DF62C8E1-103E-4643-816E-4B9C3C1CDE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578" y="1255384"/>
            <a:ext cx="2530554" cy="2736413"/>
          </a:xfrm>
          <a:prstGeom prst="ellipse">
            <a:avLst/>
          </a:prstGeom>
          <a:ln>
            <a:noFill/>
          </a:ln>
          <a:effectLst>
            <a:softEdge rad="112500"/>
          </a:effectLst>
        </p:spPr>
      </p:pic>
      <p:pic>
        <p:nvPicPr>
          <p:cNvPr id="7" name="Picture 6" descr="A person wearing glasses and smiling at the camera&#10;&#10;Description automatically generated">
            <a:extLst>
              <a:ext uri="{FF2B5EF4-FFF2-40B4-BE49-F238E27FC236}">
                <a16:creationId xmlns:a16="http://schemas.microsoft.com/office/drawing/2014/main" id="{5ED9C60C-A6B9-4E27-BE35-7A0EA7FA93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1269" y="802448"/>
            <a:ext cx="2659278" cy="2918108"/>
          </a:xfrm>
          <a:prstGeom prst="ellipse">
            <a:avLst/>
          </a:prstGeom>
          <a:ln>
            <a:noFill/>
          </a:ln>
          <a:effectLst>
            <a:softEdge rad="112500"/>
          </a:effectLst>
        </p:spPr>
      </p:pic>
      <p:pic>
        <p:nvPicPr>
          <p:cNvPr id="15" name="Picture 14" descr="A person in a red shirt and smiling at the camera&#10;&#10;Description automatically generated">
            <a:extLst>
              <a:ext uri="{FF2B5EF4-FFF2-40B4-BE49-F238E27FC236}">
                <a16:creationId xmlns:a16="http://schemas.microsoft.com/office/drawing/2014/main" id="{BB4038C6-6801-4CEC-A503-40CCC76CCA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99747" y="3903326"/>
            <a:ext cx="2670201" cy="2670201"/>
          </a:xfrm>
          <a:prstGeom prst="ellipse">
            <a:avLst/>
          </a:prstGeom>
          <a:ln>
            <a:noFill/>
          </a:ln>
          <a:effectLst>
            <a:softEdge rad="112500"/>
          </a:effectLst>
        </p:spPr>
      </p:pic>
      <p:sp>
        <p:nvSpPr>
          <p:cNvPr id="21" name="TextBox 20">
            <a:extLst>
              <a:ext uri="{FF2B5EF4-FFF2-40B4-BE49-F238E27FC236}">
                <a16:creationId xmlns:a16="http://schemas.microsoft.com/office/drawing/2014/main" id="{DBFC6EBD-D2A0-4393-A1BD-048DF536EBF0}"/>
              </a:ext>
            </a:extLst>
          </p:cNvPr>
          <p:cNvSpPr txBox="1"/>
          <p:nvPr/>
        </p:nvSpPr>
        <p:spPr>
          <a:xfrm>
            <a:off x="7381491" y="750123"/>
            <a:ext cx="2968085" cy="423449"/>
          </a:xfrm>
          <a:prstGeom prst="rect">
            <a:avLst/>
          </a:prstGeom>
          <a:noFill/>
        </p:spPr>
        <p:txBody>
          <a:bodyPr wrap="square" rtlCol="0">
            <a:spAutoFit/>
          </a:bodyPr>
          <a:lstStyle/>
          <a:p>
            <a:pPr algn="ctr">
              <a:lnSpc>
                <a:spcPct val="150000"/>
              </a:lnSpc>
            </a:pPr>
            <a:r>
              <a:rPr lang="en-US" sz="1600" b="1" dirty="0">
                <a:solidFill>
                  <a:schemeClr val="accent1"/>
                </a:solidFill>
                <a:latin typeface="Prometo Medium" panose="020B0704030203060203" pitchFamily="34" charset="0"/>
              </a:rPr>
              <a:t>Elinor Schoenfeld, PhD</a:t>
            </a:r>
          </a:p>
        </p:txBody>
      </p:sp>
      <p:sp>
        <p:nvSpPr>
          <p:cNvPr id="22" name="TextBox 21">
            <a:extLst>
              <a:ext uri="{FF2B5EF4-FFF2-40B4-BE49-F238E27FC236}">
                <a16:creationId xmlns:a16="http://schemas.microsoft.com/office/drawing/2014/main" id="{3104183B-7C98-4505-AAFE-3BE38700DBE3}"/>
              </a:ext>
            </a:extLst>
          </p:cNvPr>
          <p:cNvSpPr txBox="1"/>
          <p:nvPr/>
        </p:nvSpPr>
        <p:spPr>
          <a:xfrm>
            <a:off x="5498113" y="4630590"/>
            <a:ext cx="2968085" cy="954107"/>
          </a:xfrm>
          <a:prstGeom prst="rect">
            <a:avLst/>
          </a:prstGeom>
          <a:noFill/>
        </p:spPr>
        <p:txBody>
          <a:bodyPr wrap="square" rtlCol="0">
            <a:spAutoFit/>
          </a:bodyPr>
          <a:lstStyle/>
          <a:p>
            <a:pPr algn="ctr">
              <a:lnSpc>
                <a:spcPct val="150000"/>
              </a:lnSpc>
            </a:pPr>
            <a:r>
              <a:rPr lang="en-US" sz="1600" b="1" dirty="0">
                <a:solidFill>
                  <a:schemeClr val="accent1"/>
                </a:solidFill>
                <a:latin typeface="Prometo Medium" panose="020B0704030203060203" pitchFamily="34" charset="0"/>
              </a:rPr>
              <a:t>Fran Ayalasomayajula</a:t>
            </a:r>
          </a:p>
          <a:p>
            <a:pPr algn="ctr"/>
            <a:r>
              <a:rPr lang="en-US" sz="1600" b="1" dirty="0">
                <a:solidFill>
                  <a:schemeClr val="accent1"/>
                </a:solidFill>
                <a:latin typeface="Prometo Medium" panose="020B0704030203060203" pitchFamily="34" charset="0"/>
              </a:rPr>
              <a:t>Co-Chair PCH Alliance Aging &amp; Tech Task Force</a:t>
            </a:r>
          </a:p>
        </p:txBody>
      </p:sp>
      <p:sp>
        <p:nvSpPr>
          <p:cNvPr id="23" name="TextBox 22">
            <a:extLst>
              <a:ext uri="{FF2B5EF4-FFF2-40B4-BE49-F238E27FC236}">
                <a16:creationId xmlns:a16="http://schemas.microsoft.com/office/drawing/2014/main" id="{BA828B51-AA1F-47B1-8FE7-2015745F0745}"/>
              </a:ext>
            </a:extLst>
          </p:cNvPr>
          <p:cNvSpPr txBox="1"/>
          <p:nvPr/>
        </p:nvSpPr>
        <p:spPr>
          <a:xfrm>
            <a:off x="73627" y="4009466"/>
            <a:ext cx="2968085" cy="830997"/>
          </a:xfrm>
          <a:prstGeom prst="rect">
            <a:avLst/>
          </a:prstGeom>
          <a:noFill/>
        </p:spPr>
        <p:txBody>
          <a:bodyPr wrap="square" rtlCol="0">
            <a:spAutoFit/>
          </a:bodyPr>
          <a:lstStyle/>
          <a:p>
            <a:pPr algn="ctr"/>
            <a:r>
              <a:rPr lang="en-US" sz="1600" b="1" dirty="0">
                <a:solidFill>
                  <a:schemeClr val="accent1"/>
                </a:solidFill>
                <a:latin typeface="Prometo Medium" panose="020B0704030203060203" pitchFamily="34" charset="0"/>
              </a:rPr>
              <a:t>Nancy M. Green – Moderator &amp; Co-Chair PCH Alliance Aging &amp; Tech Task Force</a:t>
            </a:r>
          </a:p>
        </p:txBody>
      </p:sp>
      <p:sp>
        <p:nvSpPr>
          <p:cNvPr id="24" name="TextBox 23">
            <a:extLst>
              <a:ext uri="{FF2B5EF4-FFF2-40B4-BE49-F238E27FC236}">
                <a16:creationId xmlns:a16="http://schemas.microsoft.com/office/drawing/2014/main" id="{6594F055-986A-4556-A6E7-5159E05105E0}"/>
              </a:ext>
            </a:extLst>
          </p:cNvPr>
          <p:cNvSpPr txBox="1"/>
          <p:nvPr/>
        </p:nvSpPr>
        <p:spPr>
          <a:xfrm>
            <a:off x="7633302" y="1196086"/>
            <a:ext cx="2716274" cy="815608"/>
          </a:xfrm>
          <a:prstGeom prst="rect">
            <a:avLst/>
          </a:prstGeom>
          <a:noFill/>
        </p:spPr>
        <p:txBody>
          <a:bodyPr wrap="square" lIns="0" rIns="0" rtlCol="0">
            <a:spAutoFit/>
          </a:bodyPr>
          <a:lstStyle/>
          <a:p>
            <a:pPr algn="ctr"/>
            <a:r>
              <a:rPr lang="en-US" sz="1200" i="1" dirty="0"/>
              <a:t>Research Associate Professor</a:t>
            </a:r>
          </a:p>
          <a:p>
            <a:pPr algn="ctr"/>
            <a:r>
              <a:rPr lang="en-US" sz="1200" i="1" dirty="0"/>
              <a:t>Stony Brook Medicine</a:t>
            </a:r>
          </a:p>
          <a:p>
            <a:pPr algn="ctr"/>
            <a:r>
              <a:rPr lang="en-US" sz="1100" u="sng" dirty="0">
                <a:hlinkClick r:id="rId9"/>
              </a:rPr>
              <a:t>elinor.schoenfeld@stonybrook.edu</a:t>
            </a:r>
            <a:endParaRPr lang="en-US" sz="1100" dirty="0"/>
          </a:p>
          <a:p>
            <a:pPr algn="ctr"/>
            <a:endParaRPr lang="en-US" sz="1200" i="1" dirty="0"/>
          </a:p>
        </p:txBody>
      </p:sp>
      <p:sp>
        <p:nvSpPr>
          <p:cNvPr id="25" name="TextBox 24">
            <a:extLst>
              <a:ext uri="{FF2B5EF4-FFF2-40B4-BE49-F238E27FC236}">
                <a16:creationId xmlns:a16="http://schemas.microsoft.com/office/drawing/2014/main" id="{03D335A5-BE62-481C-A96C-E3D1EA241678}"/>
              </a:ext>
            </a:extLst>
          </p:cNvPr>
          <p:cNvSpPr txBox="1"/>
          <p:nvPr/>
        </p:nvSpPr>
        <p:spPr>
          <a:xfrm>
            <a:off x="5750060" y="5628805"/>
            <a:ext cx="2464190" cy="940770"/>
          </a:xfrm>
          <a:prstGeom prst="rect">
            <a:avLst/>
          </a:prstGeom>
          <a:noFill/>
        </p:spPr>
        <p:txBody>
          <a:bodyPr wrap="square" lIns="0" rIns="0" rtlCol="0">
            <a:spAutoFit/>
          </a:bodyPr>
          <a:lstStyle/>
          <a:p>
            <a:pPr algn="ctr">
              <a:lnSpc>
                <a:spcPct val="120000"/>
              </a:lnSpc>
            </a:pPr>
            <a:r>
              <a:rPr lang="en-US" sz="1200" dirty="0"/>
              <a:t>Head of Population Health Portfolio, Worldwide Healthcare</a:t>
            </a:r>
            <a:br>
              <a:rPr lang="en-US" sz="1200" dirty="0"/>
            </a:br>
            <a:r>
              <a:rPr lang="en-US" sz="1200" dirty="0"/>
              <a:t>HP</a:t>
            </a:r>
          </a:p>
          <a:p>
            <a:pPr algn="ctr">
              <a:lnSpc>
                <a:spcPct val="120000"/>
              </a:lnSpc>
            </a:pPr>
            <a:r>
              <a:rPr lang="en-US" sz="1100" u="sng" dirty="0">
                <a:hlinkClick r:id="rId10"/>
              </a:rPr>
              <a:t>frances.a.walls@hp.com</a:t>
            </a:r>
            <a:endParaRPr lang="en-US" sz="1100" i="1" dirty="0">
              <a:solidFill>
                <a:schemeClr val="tx1">
                  <a:alpha val="70000"/>
                </a:schemeClr>
              </a:solidFill>
              <a:latin typeface="Century Gothic" panose="020B0502020202020204" pitchFamily="34" charset="0"/>
            </a:endParaRPr>
          </a:p>
        </p:txBody>
      </p:sp>
      <p:sp>
        <p:nvSpPr>
          <p:cNvPr id="26" name="TextBox 25">
            <a:extLst>
              <a:ext uri="{FF2B5EF4-FFF2-40B4-BE49-F238E27FC236}">
                <a16:creationId xmlns:a16="http://schemas.microsoft.com/office/drawing/2014/main" id="{2E8C4F2F-8303-4D9B-9899-32C151D27E9B}"/>
              </a:ext>
            </a:extLst>
          </p:cNvPr>
          <p:cNvSpPr txBox="1"/>
          <p:nvPr/>
        </p:nvSpPr>
        <p:spPr>
          <a:xfrm>
            <a:off x="419079" y="4819474"/>
            <a:ext cx="2057399" cy="1400704"/>
          </a:xfrm>
          <a:prstGeom prst="rect">
            <a:avLst/>
          </a:prstGeom>
          <a:noFill/>
        </p:spPr>
        <p:txBody>
          <a:bodyPr wrap="square" lIns="0" rIns="0" rtlCol="0">
            <a:spAutoFit/>
          </a:bodyPr>
          <a:lstStyle/>
          <a:p>
            <a:pPr algn="ctr">
              <a:lnSpc>
                <a:spcPct val="120000"/>
              </a:lnSpc>
            </a:pPr>
            <a:r>
              <a:rPr lang="en-US" sz="1200" i="1" dirty="0">
                <a:solidFill>
                  <a:schemeClr val="tx1">
                    <a:alpha val="70000"/>
                  </a:schemeClr>
                </a:solidFill>
                <a:latin typeface="Century Gothic" panose="020B0502020202020204" pitchFamily="34" charset="0"/>
              </a:rPr>
              <a:t>President</a:t>
            </a:r>
          </a:p>
          <a:p>
            <a:pPr algn="ctr">
              <a:lnSpc>
                <a:spcPct val="120000"/>
              </a:lnSpc>
            </a:pPr>
            <a:r>
              <a:rPr lang="en-US" sz="1200" i="1" dirty="0">
                <a:solidFill>
                  <a:schemeClr val="tx1">
                    <a:alpha val="70000"/>
                  </a:schemeClr>
                </a:solidFill>
                <a:latin typeface="Century Gothic" panose="020B0502020202020204" pitchFamily="34" charset="0"/>
              </a:rPr>
              <a:t>The SAA Group</a:t>
            </a:r>
          </a:p>
          <a:p>
            <a:pPr algn="ctr">
              <a:lnSpc>
                <a:spcPct val="120000"/>
              </a:lnSpc>
            </a:pPr>
            <a:r>
              <a:rPr lang="en-US" sz="1200" i="1" dirty="0">
                <a:solidFill>
                  <a:schemeClr val="tx1">
                    <a:alpha val="70000"/>
                  </a:schemeClr>
                </a:solidFill>
                <a:latin typeface="Century Gothic" panose="020B0502020202020204" pitchFamily="34" charset="0"/>
                <a:hlinkClick r:id="rId11"/>
              </a:rPr>
              <a:t>Nancy@thesaagroup.com</a:t>
            </a:r>
            <a:endParaRPr lang="en-US" sz="1200" i="1" dirty="0">
              <a:solidFill>
                <a:schemeClr val="tx1">
                  <a:alpha val="70000"/>
                </a:schemeClr>
              </a:solidFill>
              <a:latin typeface="Century Gothic" panose="020B0502020202020204" pitchFamily="34" charset="0"/>
            </a:endParaRPr>
          </a:p>
          <a:p>
            <a:pPr algn="ctr">
              <a:lnSpc>
                <a:spcPct val="120000"/>
              </a:lnSpc>
            </a:pPr>
            <a:endParaRPr lang="en-US" sz="1200" i="1" dirty="0">
              <a:solidFill>
                <a:schemeClr val="tx1">
                  <a:alpha val="70000"/>
                </a:schemeClr>
              </a:solidFill>
              <a:latin typeface="Century Gothic" panose="020B0502020202020204" pitchFamily="34" charset="0"/>
            </a:endParaRPr>
          </a:p>
          <a:p>
            <a:pPr algn="ctr">
              <a:lnSpc>
                <a:spcPct val="120000"/>
              </a:lnSpc>
            </a:pPr>
            <a:endParaRPr lang="en-US" sz="1200" i="1" dirty="0">
              <a:solidFill>
                <a:schemeClr val="tx1">
                  <a:alpha val="70000"/>
                </a:schemeClr>
              </a:solidFill>
              <a:latin typeface="Century Gothic" panose="020B0502020202020204" pitchFamily="34" charset="0"/>
            </a:endParaRPr>
          </a:p>
          <a:p>
            <a:pPr algn="ctr">
              <a:lnSpc>
                <a:spcPct val="120000"/>
              </a:lnSpc>
            </a:pPr>
            <a:endParaRPr lang="en-US" sz="1200" i="1" dirty="0">
              <a:solidFill>
                <a:schemeClr val="tx1">
                  <a:alpha val="70000"/>
                </a:schemeClr>
              </a:solidFill>
              <a:latin typeface="Century Gothic" panose="020B0502020202020204" pitchFamily="34" charset="0"/>
            </a:endParaRPr>
          </a:p>
        </p:txBody>
      </p:sp>
    </p:spTree>
    <p:custDataLst>
      <p:custData r:id="rId1"/>
    </p:custDataLst>
    <p:extLst>
      <p:ext uri="{BB962C8B-B14F-4D97-AF65-F5344CB8AC3E}">
        <p14:creationId xmlns:p14="http://schemas.microsoft.com/office/powerpoint/2010/main" val="414026756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3">
            <a:extLst>
              <a:ext uri="{FF2B5EF4-FFF2-40B4-BE49-F238E27FC236}">
                <a16:creationId xmlns:a16="http://schemas.microsoft.com/office/drawing/2014/main" id="{AD32F7D9-4369-F049-A2C1-18EB47D2C7A7}"/>
              </a:ext>
            </a:extLst>
          </p:cNvPr>
          <p:cNvSpPr>
            <a:spLocks noGrp="1"/>
          </p:cNvSpPr>
          <p:nvPr>
            <p:ph type="sldNum" sz="quarter" idx="4294967295"/>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FFFFFF"/>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803" b="0" i="0" u="none" strike="noStrike" kern="1200" cap="none" spc="0" normalizeH="0" baseline="0" noProof="0" dirty="0">
              <a:ln>
                <a:noFill/>
              </a:ln>
              <a:solidFill>
                <a:srgbClr val="FFFFFF"/>
              </a:solidFill>
              <a:effectLst/>
              <a:uLnTx/>
              <a:uFillTx/>
              <a:latin typeface="Century Gothic" panose="020B0502020202020204" pitchFamily="34" charset="0"/>
              <a:cs typeface="Arial" panose="020B0604020202020204" pitchFamily="34" charset="0"/>
            </a:endParaRPr>
          </a:p>
        </p:txBody>
      </p:sp>
      <p:sp>
        <p:nvSpPr>
          <p:cNvPr id="14" name="Slide Number Placeholder 3">
            <a:extLst>
              <a:ext uri="{FF2B5EF4-FFF2-40B4-BE49-F238E27FC236}">
                <a16:creationId xmlns:a16="http://schemas.microsoft.com/office/drawing/2014/main" id="{AD32F7D9-4369-F049-A2C1-18EB47D2C7A7}"/>
              </a:ext>
            </a:extLst>
          </p:cNvPr>
          <p:cNvSpPr>
            <a:spLocks noGrp="1"/>
          </p:cNvSpPr>
          <p:nvPr>
            <p:ph type="sldNum" sz="quarter" idx="4"/>
          </p:nvPr>
        </p:nvSpPr>
        <p:spPr>
          <a:xfrm>
            <a:off x="11360517" y="6390178"/>
            <a:ext cx="513735" cy="227164"/>
          </a:xfrm>
          <a:noFill/>
          <a:ln>
            <a:noFill/>
          </a:ln>
        </p:spPr>
        <p:txBody>
          <a:bodyPr>
            <a:norm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2F8AF2E6-64A8-0F46-AF27-0A96D82A033B}" type="slidenum">
              <a:rPr kumimoji="0" lang="en-US" sz="803" b="0" i="0" u="none" strike="noStrike" kern="1200" cap="none" spc="0" normalizeH="0" baseline="0" noProof="0" smtClean="0">
                <a:ln>
                  <a:noFill/>
                </a:ln>
                <a:solidFill>
                  <a:srgbClr val="1E22AA"/>
                </a:solidFill>
                <a:effectLst/>
                <a:uLnTx/>
                <a:uFillTx/>
                <a:latin typeface="Century Gothic" panose="020B0502020202020204" pitchFamily="34" charset="0"/>
                <a:cs typeface="Arial" panose="020B0604020202020204" pitchFamily="34" charset="0"/>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803" b="0" i="0" u="none" strike="noStrike" kern="1200" cap="none" spc="0" normalizeH="0" baseline="0" noProof="0" dirty="0">
              <a:ln>
                <a:noFill/>
              </a:ln>
              <a:solidFill>
                <a:srgbClr val="1E22AA"/>
              </a:solidFill>
              <a:effectLst/>
              <a:uLnTx/>
              <a:uFillTx/>
              <a:latin typeface="Century Gothic" panose="020B0502020202020204" pitchFamily="34" charset="0"/>
              <a:cs typeface="Arial" panose="020B0604020202020204" pitchFamily="34" charset="0"/>
            </a:endParaRPr>
          </a:p>
        </p:txBody>
      </p:sp>
      <p:sp>
        <p:nvSpPr>
          <p:cNvPr id="13" name="TextBox 12">
            <a:extLst>
              <a:ext uri="{FF2B5EF4-FFF2-40B4-BE49-F238E27FC236}">
                <a16:creationId xmlns:a16="http://schemas.microsoft.com/office/drawing/2014/main" id="{EAA9CD43-4079-8947-8EF5-FAFF1BDEC6FA}"/>
              </a:ext>
            </a:extLst>
          </p:cNvPr>
          <p:cNvSpPr txBox="1"/>
          <p:nvPr/>
        </p:nvSpPr>
        <p:spPr>
          <a:xfrm>
            <a:off x="1825990" y="6396840"/>
            <a:ext cx="4158190" cy="230832"/>
          </a:xfrm>
          <a:prstGeom prst="rect">
            <a:avLst/>
          </a:prstGeom>
          <a:noFill/>
        </p:spPr>
        <p:txBody>
          <a:bodyPr wrap="none" lIns="0" rIns="0" rtlCol="0">
            <a:spAutoFit/>
          </a:bodyPr>
          <a:lstStyle/>
          <a:p>
            <a:pPr marL="0" marR="0" lvl="0" indent="0" algn="l" defTabSz="914330" rtl="0" eaLnBrk="1" fontAlgn="auto" latinLnBrk="0" hangingPunct="1">
              <a:lnSpc>
                <a:spcPct val="100000"/>
              </a:lnSpc>
              <a:spcBef>
                <a:spcPts val="0"/>
              </a:spcBef>
              <a:spcAft>
                <a:spcPts val="0"/>
              </a:spcAft>
              <a:buClrTx/>
              <a:buSzTx/>
              <a:buFontTx/>
              <a:buNone/>
              <a:tabLst/>
              <a:defRPr/>
            </a:pPr>
            <a:r>
              <a:rPr kumimoji="0" lang="en-US" sz="9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Global Health Conference &amp; Exhibition  |  March 9–13, 2020  |   Orlando, FL</a:t>
            </a:r>
          </a:p>
        </p:txBody>
      </p:sp>
      <p:sp>
        <p:nvSpPr>
          <p:cNvPr id="16" name="Title 3">
            <a:extLst>
              <a:ext uri="{FF2B5EF4-FFF2-40B4-BE49-F238E27FC236}">
                <a16:creationId xmlns:a16="http://schemas.microsoft.com/office/drawing/2014/main" id="{E3178E4C-1259-1943-8CB4-C222AF264339}"/>
              </a:ext>
            </a:extLst>
          </p:cNvPr>
          <p:cNvSpPr txBox="1">
            <a:spLocks/>
          </p:cNvSpPr>
          <p:nvPr/>
        </p:nvSpPr>
        <p:spPr>
          <a:xfrm>
            <a:off x="810883" y="4406753"/>
            <a:ext cx="10948726" cy="1496922"/>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marL="0" marR="0" lvl="0" indent="0" algn="l" defTabSz="914318" rtl="0" eaLnBrk="1" fontAlgn="auto" latinLnBrk="0" hangingPunct="1">
              <a:lnSpc>
                <a:spcPct val="75000"/>
              </a:lnSpc>
              <a:spcBef>
                <a:spcPct val="0"/>
              </a:spcBef>
              <a:spcAft>
                <a:spcPts val="0"/>
              </a:spcAft>
              <a:buClrTx/>
              <a:buSzTx/>
              <a:buFontTx/>
              <a:buNone/>
              <a:tabLst/>
              <a:defRPr/>
            </a:pPr>
            <a:endParaRPr kumimoji="0" lang="en-US" sz="4000" b="0" i="0" u="none" strike="noStrike" kern="1200" cap="none" spc="0" normalizeH="0" baseline="0" noProof="0" dirty="0">
              <a:ln>
                <a:noFill/>
              </a:ln>
              <a:solidFill>
                <a:srgbClr val="55C1E9"/>
              </a:solidFill>
              <a:effectLst/>
              <a:uLnTx/>
              <a:uFillTx/>
              <a:latin typeface="Prometo Medium" panose="020B0604020202020204" charset="0"/>
              <a:ea typeface="+mj-ea"/>
              <a:cs typeface="+mj-cs"/>
            </a:endParaRPr>
          </a:p>
        </p:txBody>
      </p:sp>
      <p:sp>
        <p:nvSpPr>
          <p:cNvPr id="8" name="Title 3">
            <a:extLst>
              <a:ext uri="{FF2B5EF4-FFF2-40B4-BE49-F238E27FC236}">
                <a16:creationId xmlns:a16="http://schemas.microsoft.com/office/drawing/2014/main" id="{E3178E4C-1259-1943-8CB4-C222AF264339}"/>
              </a:ext>
            </a:extLst>
          </p:cNvPr>
          <p:cNvSpPr txBox="1">
            <a:spLocks/>
          </p:cNvSpPr>
          <p:nvPr/>
        </p:nvSpPr>
        <p:spPr>
          <a:xfrm>
            <a:off x="810883" y="1950147"/>
            <a:ext cx="5671202" cy="2456606"/>
          </a:xfrm>
          <a:prstGeom prst="rect">
            <a:avLst/>
          </a:prstGeom>
        </p:spPr>
        <p:txBody>
          <a:bodyPr wrap="square" lIns="0" r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pPr>
              <a:lnSpc>
                <a:spcPct val="100000"/>
              </a:lnSpc>
              <a:defRPr/>
            </a:pPr>
            <a:r>
              <a:rPr lang="en-US" sz="4000" dirty="0">
                <a:solidFill>
                  <a:srgbClr val="FFFFFF"/>
                </a:solidFill>
              </a:rPr>
              <a:t>Creating a Silver Lining:</a:t>
            </a:r>
          </a:p>
          <a:p>
            <a:pPr>
              <a:lnSpc>
                <a:spcPct val="100000"/>
              </a:lnSpc>
              <a:defRPr/>
            </a:pPr>
            <a:r>
              <a:rPr lang="en-US" dirty="0">
                <a:solidFill>
                  <a:srgbClr val="FFFFFF"/>
                </a:solidFill>
              </a:rPr>
              <a:t>The role </a:t>
            </a:r>
            <a:r>
              <a:rPr lang="en-US">
                <a:solidFill>
                  <a:srgbClr val="FFFFFF"/>
                </a:solidFill>
              </a:rPr>
              <a:t>of unive</a:t>
            </a:r>
            <a:r>
              <a:rPr kumimoji="0" lang="en-US" b="0" u="none" strike="noStrike" kern="1200" cap="none" spc="0" normalizeH="0" baseline="0" noProof="0">
                <a:ln>
                  <a:noFill/>
                </a:ln>
                <a:solidFill>
                  <a:srgbClr val="FFFFFF"/>
                </a:solidFill>
                <a:effectLst/>
                <a:uLnTx/>
                <a:uFillTx/>
                <a:latin typeface="Prometo Medium" panose="020B0604030203060203" pitchFamily="34" charset="77"/>
                <a:ea typeface="+mj-ea"/>
                <a:cs typeface="+mj-cs"/>
              </a:rPr>
              <a:t>rsal </a:t>
            </a:r>
            <a:r>
              <a:rPr kumimoji="0" lang="en-US" b="0" u="none" strike="noStrike" kern="1200" cap="none" spc="0" normalizeH="0" baseline="0" noProof="0" dirty="0">
                <a:ln>
                  <a:noFill/>
                </a:ln>
                <a:solidFill>
                  <a:srgbClr val="FFFFFF"/>
                </a:solidFill>
                <a:effectLst/>
                <a:uLnTx/>
                <a:uFillTx/>
                <a:latin typeface="Prometo Medium" panose="020B0604030203060203" pitchFamily="34" charset="77"/>
                <a:ea typeface="+mj-ea"/>
                <a:cs typeface="+mj-cs"/>
              </a:rPr>
              <a:t>design in meeting the needs of older adults </a:t>
            </a:r>
          </a:p>
        </p:txBody>
      </p:sp>
      <p:grpSp>
        <p:nvGrpSpPr>
          <p:cNvPr id="11" name="Group 10">
            <a:extLst>
              <a:ext uri="{FF2B5EF4-FFF2-40B4-BE49-F238E27FC236}">
                <a16:creationId xmlns:a16="http://schemas.microsoft.com/office/drawing/2014/main" id="{D97570A5-6B9E-4B42-B9D3-6003A884B948}"/>
              </a:ext>
            </a:extLst>
          </p:cNvPr>
          <p:cNvGrpSpPr/>
          <p:nvPr/>
        </p:nvGrpSpPr>
        <p:grpSpPr>
          <a:xfrm>
            <a:off x="11429189" y="6315614"/>
            <a:ext cx="376389" cy="376291"/>
            <a:chOff x="11576902" y="6311365"/>
            <a:chExt cx="376291" cy="376291"/>
          </a:xfrm>
        </p:grpSpPr>
        <p:sp>
          <p:nvSpPr>
            <p:cNvPr id="12" name="Oval 11">
              <a:extLst>
                <a:ext uri="{FF2B5EF4-FFF2-40B4-BE49-F238E27FC236}">
                  <a16:creationId xmlns:a16="http://schemas.microsoft.com/office/drawing/2014/main" id="{551B446D-1FA1-47FC-B69C-93A3067257B9}"/>
                </a:ext>
              </a:extLst>
            </p:cNvPr>
            <p:cNvSpPr/>
            <p:nvPr userDrawn="1"/>
          </p:nvSpPr>
          <p:spPr>
            <a:xfrm>
              <a:off x="11576902" y="6311365"/>
              <a:ext cx="376291" cy="376291"/>
            </a:xfrm>
            <a:prstGeom prst="ellipse">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P Simplified Light"/>
                <a:ea typeface="+mn-ea"/>
                <a:cs typeface="+mn-cs"/>
              </a:endParaRPr>
            </a:p>
          </p:txBody>
        </p:sp>
        <p:sp>
          <p:nvSpPr>
            <p:cNvPr id="15" name="logo">
              <a:extLst>
                <a:ext uri="{FF2B5EF4-FFF2-40B4-BE49-F238E27FC236}">
                  <a16:creationId xmlns:a16="http://schemas.microsoft.com/office/drawing/2014/main" id="{A5E57DD4-B259-4219-8265-2B428BA5DB64}"/>
                </a:ext>
              </a:extLst>
            </p:cNvPr>
            <p:cNvSpPr>
              <a:spLocks noChangeAspect="1" noEditPoints="1"/>
            </p:cNvSpPr>
            <p:nvPr userDrawn="1"/>
          </p:nvSpPr>
          <p:spPr bwMode="black">
            <a:xfrm>
              <a:off x="11586739" y="6321202"/>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rgbClr val="0096D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HP Simplified Light"/>
              </a:endParaRPr>
            </a:p>
          </p:txBody>
        </p:sp>
      </p:grpSp>
      <p:sp>
        <p:nvSpPr>
          <p:cNvPr id="18" name="TextBox 17">
            <a:extLst>
              <a:ext uri="{FF2B5EF4-FFF2-40B4-BE49-F238E27FC236}">
                <a16:creationId xmlns:a16="http://schemas.microsoft.com/office/drawing/2014/main" id="{8427E128-F6F7-4A78-9811-345DEAAFD7BD}"/>
              </a:ext>
            </a:extLst>
          </p:cNvPr>
          <p:cNvSpPr txBox="1"/>
          <p:nvPr/>
        </p:nvSpPr>
        <p:spPr>
          <a:xfrm>
            <a:off x="5984180" y="4607385"/>
            <a:ext cx="4164265" cy="707886"/>
          </a:xfrm>
          <a:prstGeom prst="rect">
            <a:avLst/>
          </a:prstGeom>
          <a:noFill/>
        </p:spPr>
        <p:txBody>
          <a:bodyPr wrap="square" rtlCol="0">
            <a:spAutoFit/>
          </a:bodyPr>
          <a:lstStyle/>
          <a:p>
            <a:pPr algn="ctr">
              <a:lnSpc>
                <a:spcPct val="150000"/>
              </a:lnSpc>
            </a:pPr>
            <a:r>
              <a:rPr lang="en-US" sz="1600" b="1" dirty="0">
                <a:solidFill>
                  <a:schemeClr val="bg1"/>
                </a:solidFill>
                <a:latin typeface="Prometo Medium" panose="020B0704030203060203" pitchFamily="34" charset="0"/>
              </a:rPr>
              <a:t>Fran Ayalasomayajula, MPH, PMP</a:t>
            </a:r>
          </a:p>
          <a:p>
            <a:pPr algn="ctr"/>
            <a:r>
              <a:rPr lang="en-US" sz="1600" b="1" dirty="0">
                <a:solidFill>
                  <a:schemeClr val="bg1"/>
                </a:solidFill>
                <a:latin typeface="Prometo Medium" panose="020B0704030203060203" pitchFamily="34" charset="0"/>
              </a:rPr>
              <a:t>Co-Chair PCH Alliance Aging &amp; Tech Task Force</a:t>
            </a:r>
          </a:p>
        </p:txBody>
      </p:sp>
      <p:sp>
        <p:nvSpPr>
          <p:cNvPr id="19" name="TextBox 18">
            <a:extLst>
              <a:ext uri="{FF2B5EF4-FFF2-40B4-BE49-F238E27FC236}">
                <a16:creationId xmlns:a16="http://schemas.microsoft.com/office/drawing/2014/main" id="{B78FE2E8-EC80-4562-A6E6-3A9355F404EB}"/>
              </a:ext>
            </a:extLst>
          </p:cNvPr>
          <p:cNvSpPr txBox="1"/>
          <p:nvPr/>
        </p:nvSpPr>
        <p:spPr>
          <a:xfrm>
            <a:off x="6587640" y="5307300"/>
            <a:ext cx="2968084" cy="719171"/>
          </a:xfrm>
          <a:prstGeom prst="rect">
            <a:avLst/>
          </a:prstGeom>
          <a:noFill/>
        </p:spPr>
        <p:txBody>
          <a:bodyPr wrap="square" lIns="0" rIns="0" rtlCol="0">
            <a:spAutoFit/>
          </a:bodyPr>
          <a:lstStyle/>
          <a:p>
            <a:pPr algn="ctr">
              <a:lnSpc>
                <a:spcPct val="120000"/>
              </a:lnSpc>
            </a:pPr>
            <a:r>
              <a:rPr lang="en-US" sz="1200" dirty="0">
                <a:solidFill>
                  <a:schemeClr val="bg1"/>
                </a:solidFill>
              </a:rPr>
              <a:t>Head of Population Health, Worldwide</a:t>
            </a:r>
          </a:p>
          <a:p>
            <a:pPr algn="ctr">
              <a:lnSpc>
                <a:spcPct val="120000"/>
              </a:lnSpc>
            </a:pPr>
            <a:r>
              <a:rPr lang="en-US" sz="1200" dirty="0">
                <a:solidFill>
                  <a:schemeClr val="bg1"/>
                </a:solidFill>
              </a:rPr>
              <a:t>HP, Inc.</a:t>
            </a:r>
          </a:p>
          <a:p>
            <a:pPr algn="ctr">
              <a:lnSpc>
                <a:spcPct val="120000"/>
              </a:lnSpc>
            </a:pPr>
            <a:r>
              <a:rPr lang="en-US" sz="1100" u="sng" dirty="0">
                <a:solidFill>
                  <a:schemeClr val="bg1"/>
                </a:solidFill>
                <a:hlinkClick r:id="rId3">
                  <a:extLst>
                    <a:ext uri="{A12FA001-AC4F-418D-AE19-62706E023703}">
                      <ahyp:hlinkClr xmlns:ahyp="http://schemas.microsoft.com/office/drawing/2018/hyperlinkcolor" xmlns="" val="tx"/>
                    </a:ext>
                  </a:extLst>
                </a:hlinkClick>
              </a:rPr>
              <a:t>frances.a.walls@hp.com</a:t>
            </a:r>
            <a:endParaRPr lang="en-US" sz="1100" i="1" dirty="0">
              <a:solidFill>
                <a:schemeClr val="bg1"/>
              </a:solidFill>
              <a:latin typeface="Century Gothic" panose="020B0502020202020204" pitchFamily="34" charset="0"/>
            </a:endParaRPr>
          </a:p>
        </p:txBody>
      </p:sp>
      <p:pic>
        <p:nvPicPr>
          <p:cNvPr id="20" name="Picture Placeholder 6">
            <a:extLst>
              <a:ext uri="{FF2B5EF4-FFF2-40B4-BE49-F238E27FC236}">
                <a16:creationId xmlns:a16="http://schemas.microsoft.com/office/drawing/2014/main" id="{F1011538-4CD8-4FFF-B26B-19845C498A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9482" t="11874" r="18184" b="35843"/>
          <a:stretch/>
        </p:blipFill>
        <p:spPr>
          <a:xfrm rot="19800000">
            <a:off x="6565956" y="1787611"/>
            <a:ext cx="2614625" cy="2615824"/>
          </a:xfrm>
          <a:prstGeom prst="ellipse">
            <a:avLst/>
          </a:prstGeom>
          <a:noFill/>
          <a:ln>
            <a:noFill/>
          </a:ln>
        </p:spPr>
      </p:pic>
      <p:pic>
        <p:nvPicPr>
          <p:cNvPr id="17" name="Picture Placeholder 9" descr="A person in a red shirt and smiling at the camera&#10;&#10;Description automatically generated">
            <a:extLst>
              <a:ext uri="{FF2B5EF4-FFF2-40B4-BE49-F238E27FC236}">
                <a16:creationId xmlns:a16="http://schemas.microsoft.com/office/drawing/2014/main" id="{EAFDB525-D3EC-4FB4-AC77-C1F99000DC29}"/>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a:xfrm>
            <a:off x="6747099" y="1851124"/>
            <a:ext cx="2638425" cy="2638425"/>
          </a:xfrm>
          <a:prstGeom prst="ellipse">
            <a:avLst/>
          </a:prstGeom>
          <a:ln>
            <a:noFill/>
          </a:ln>
          <a:effectLst>
            <a:softEdge rad="112500"/>
          </a:effectLst>
        </p:spPr>
      </p:pic>
      <p:sp>
        <p:nvSpPr>
          <p:cNvPr id="21" name="Title 1">
            <a:extLst>
              <a:ext uri="{FF2B5EF4-FFF2-40B4-BE49-F238E27FC236}">
                <a16:creationId xmlns:a16="http://schemas.microsoft.com/office/drawing/2014/main" id="{75FF01F2-EEF5-471D-A226-D96DFB7B2140}"/>
              </a:ext>
            </a:extLst>
          </p:cNvPr>
          <p:cNvSpPr txBox="1">
            <a:spLocks/>
          </p:cNvSpPr>
          <p:nvPr/>
        </p:nvSpPr>
        <p:spPr>
          <a:xfrm>
            <a:off x="810883" y="236303"/>
            <a:ext cx="9228266" cy="165058"/>
          </a:xfrm>
          <a:prstGeom prst="rect">
            <a:avLst/>
          </a:prstGeom>
        </p:spPr>
        <p:txBody>
          <a:bodyPr wrap="square" lIns="0" tIns="0" rIns="0" bIns="0">
            <a:spAutoFit/>
          </a:bodyPr>
          <a:lstStyle>
            <a:lvl1pPr algn="l" defTabSz="914318" rtl="0" eaLnBrk="1" latinLnBrk="0" hangingPunct="1">
              <a:lnSpc>
                <a:spcPct val="75000"/>
              </a:lnSpc>
              <a:spcBef>
                <a:spcPct val="0"/>
              </a:spcBef>
              <a:buNone/>
              <a:defRPr sz="4000" b="0" i="1" kern="1200" spc="0" baseline="0">
                <a:solidFill>
                  <a:srgbClr val="1E22AA"/>
                </a:solidFill>
                <a:latin typeface="Prometo Medium" panose="020B0604030203060203" pitchFamily="34" charset="77"/>
                <a:ea typeface="+mj-ea"/>
                <a:cs typeface="+mj-cs"/>
              </a:defRPr>
            </a:lvl1pPr>
          </a:lstStyle>
          <a:p>
            <a:r>
              <a:rPr lang="en-US" sz="1400" b="0" i="0" dirty="0">
                <a:solidFill>
                  <a:schemeClr val="bg1"/>
                </a:solidFill>
                <a:latin typeface="Century Gothic" panose="020B0502020202020204" pitchFamily="34" charset="0"/>
              </a:rPr>
              <a:t>AGING &amp; TECH FORUM: Empowering the Elderly: Adoption of Connected Health Tech by Seniors </a:t>
            </a:r>
          </a:p>
        </p:txBody>
      </p:sp>
    </p:spTree>
    <p:custDataLst>
      <p:custData r:id="rId1"/>
    </p:custDataLst>
    <p:extLst>
      <p:ext uri="{BB962C8B-B14F-4D97-AF65-F5344CB8AC3E}">
        <p14:creationId xmlns:p14="http://schemas.microsoft.com/office/powerpoint/2010/main" val="23815489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AFA8609-D35E-404E-B781-D60CA19D6896}"/>
              </a:ext>
            </a:extLst>
          </p:cNvPr>
          <p:cNvSpPr>
            <a:spLocks noGrp="1"/>
          </p:cNvSpPr>
          <p:nvPr>
            <p:ph type="sldNum" sz="quarter" idx="10"/>
          </p:nvPr>
        </p:nvSpPr>
        <p:spPr>
          <a:xfrm>
            <a:off x="11360517" y="6390178"/>
            <a:ext cx="513735" cy="227164"/>
          </a:xfrm>
          <a:prstGeom prst="rect">
            <a:avLst/>
          </a:prstGeom>
          <a:noFill/>
        </p:spPr>
        <p:txBody>
          <a:bodyPr wrap="square" anchor="ctr">
            <a:normAutofit/>
          </a:bodyPr>
          <a:lstStyle/>
          <a:p>
            <a:pPr>
              <a:spcAft>
                <a:spcPts val="600"/>
              </a:spcAft>
            </a:pPr>
            <a:fld id="{D8D877B3-D348-4611-9BDB-C5374591D951}" type="slidenum">
              <a:rPr lang="en-US" smtClean="0"/>
              <a:pPr>
                <a:spcAft>
                  <a:spcPts val="600"/>
                </a:spcAft>
              </a:pPr>
              <a:t>21</a:t>
            </a:fld>
            <a:endParaRPr lang="en-US"/>
          </a:p>
        </p:txBody>
      </p:sp>
      <p:sp>
        <p:nvSpPr>
          <p:cNvPr id="14" name="Content Placeholder 2">
            <a:extLst>
              <a:ext uri="{FF2B5EF4-FFF2-40B4-BE49-F238E27FC236}">
                <a16:creationId xmlns:a16="http://schemas.microsoft.com/office/drawing/2014/main" id="{01F8061A-A117-43B1-9B28-C8C44299AF0F}"/>
              </a:ext>
            </a:extLst>
          </p:cNvPr>
          <p:cNvSpPr>
            <a:spLocks noGrp="1"/>
          </p:cNvSpPr>
          <p:nvPr>
            <p:ph idx="1"/>
          </p:nvPr>
        </p:nvSpPr>
        <p:spPr>
          <a:xfrm>
            <a:off x="846074" y="2302071"/>
            <a:ext cx="6559614" cy="2936679"/>
          </a:xfrm>
        </p:spPr>
        <p:txBody>
          <a:bodyPr/>
          <a:lstStyle/>
          <a:p>
            <a:r>
              <a:rPr lang="en-US" dirty="0"/>
              <a:t>Value </a:t>
            </a:r>
          </a:p>
          <a:p>
            <a:r>
              <a:rPr lang="en-US" dirty="0"/>
              <a:t>Ease of transition</a:t>
            </a:r>
          </a:p>
          <a:p>
            <a:r>
              <a:rPr lang="en-US" dirty="0"/>
              <a:t>Trusted community </a:t>
            </a:r>
          </a:p>
          <a:p>
            <a:r>
              <a:rPr lang="en-US" dirty="0"/>
              <a:t>Tech and touch</a:t>
            </a:r>
          </a:p>
          <a:p>
            <a:r>
              <a:rPr lang="en-US" dirty="0"/>
              <a:t>Consistency and predictability</a:t>
            </a:r>
          </a:p>
          <a:p>
            <a:r>
              <a:rPr lang="en-US" dirty="0"/>
              <a:t>Long lasting products</a:t>
            </a:r>
          </a:p>
          <a:p>
            <a:r>
              <a:rPr lang="en-US" dirty="0"/>
              <a:t>Dignity intact</a:t>
            </a:r>
          </a:p>
        </p:txBody>
      </p:sp>
      <p:pic>
        <p:nvPicPr>
          <p:cNvPr id="9" name="Content Placeholder 8" descr="A picture containing drawing&#10;&#10;Description automatically generated">
            <a:extLst>
              <a:ext uri="{FF2B5EF4-FFF2-40B4-BE49-F238E27FC236}">
                <a16:creationId xmlns:a16="http://schemas.microsoft.com/office/drawing/2014/main" id="{5A558B57-494C-4EB1-A9B1-4DD6AA65EDE2}"/>
              </a:ext>
            </a:extLst>
          </p:cNvPr>
          <p:cNvPicPr>
            <a:picLocks noGrp="1" noChangeAspect="1"/>
          </p:cNvPicPr>
          <p:nvPr>
            <p:ph type="pic" sz="quarter" idx="11"/>
          </p:nvPr>
        </p:nvPicPr>
        <p:blipFill rotWithShape="1">
          <a:blip r:embed="rId2">
            <a:extLst>
              <a:ext uri="{28A0092B-C50C-407E-A947-70E740481C1C}">
                <a14:useLocalDpi xmlns:a14="http://schemas.microsoft.com/office/drawing/2010/main" val="0"/>
              </a:ext>
            </a:extLst>
          </a:blip>
          <a:stretch/>
        </p:blipFill>
        <p:spPr>
          <a:xfrm>
            <a:off x="6109398" y="2322720"/>
            <a:ext cx="5687367" cy="2545096"/>
          </a:xfrm>
          <a:prstGeom prst="rect">
            <a:avLst/>
          </a:prstGeom>
          <a:noFill/>
        </p:spPr>
      </p:pic>
      <p:sp>
        <p:nvSpPr>
          <p:cNvPr id="16" name="Title 4">
            <a:extLst>
              <a:ext uri="{FF2B5EF4-FFF2-40B4-BE49-F238E27FC236}">
                <a16:creationId xmlns:a16="http://schemas.microsoft.com/office/drawing/2014/main" id="{9DFB9B02-D17E-4441-A1E4-828C0185B468}"/>
              </a:ext>
            </a:extLst>
          </p:cNvPr>
          <p:cNvSpPr>
            <a:spLocks noGrp="1"/>
          </p:cNvSpPr>
          <p:nvPr>
            <p:ph type="title"/>
          </p:nvPr>
        </p:nvSpPr>
        <p:spPr>
          <a:xfrm>
            <a:off x="846074" y="1051047"/>
            <a:ext cx="5069272" cy="1028700"/>
          </a:xfrm>
        </p:spPr>
        <p:txBody>
          <a:bodyPr/>
          <a:lstStyle/>
          <a:p>
            <a:r>
              <a:rPr lang="en-US" dirty="0"/>
              <a:t>What are users asking for…</a:t>
            </a:r>
          </a:p>
        </p:txBody>
      </p:sp>
      <p:grpSp>
        <p:nvGrpSpPr>
          <p:cNvPr id="6" name="Group 5">
            <a:extLst>
              <a:ext uri="{FF2B5EF4-FFF2-40B4-BE49-F238E27FC236}">
                <a16:creationId xmlns:a16="http://schemas.microsoft.com/office/drawing/2014/main" id="{2DD42B42-E09E-4B57-A758-2C92BF8ABC87}"/>
              </a:ext>
            </a:extLst>
          </p:cNvPr>
          <p:cNvGrpSpPr/>
          <p:nvPr/>
        </p:nvGrpSpPr>
        <p:grpSpPr>
          <a:xfrm>
            <a:off x="11429189" y="6315614"/>
            <a:ext cx="376389" cy="376291"/>
            <a:chOff x="11576902" y="6311365"/>
            <a:chExt cx="376291" cy="376291"/>
          </a:xfrm>
        </p:grpSpPr>
        <p:sp>
          <p:nvSpPr>
            <p:cNvPr id="7" name="Oval 6">
              <a:extLst>
                <a:ext uri="{FF2B5EF4-FFF2-40B4-BE49-F238E27FC236}">
                  <a16:creationId xmlns:a16="http://schemas.microsoft.com/office/drawing/2014/main" id="{168ED2AC-E184-4B71-8181-79AD2FD6096E}"/>
                </a:ext>
              </a:extLst>
            </p:cNvPr>
            <p:cNvSpPr/>
            <p:nvPr userDrawn="1"/>
          </p:nvSpPr>
          <p:spPr>
            <a:xfrm>
              <a:off x="11576902" y="6311365"/>
              <a:ext cx="376291" cy="376291"/>
            </a:xfrm>
            <a:prstGeom prst="ellipse">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P Simplified Light"/>
                <a:ea typeface="+mn-ea"/>
                <a:cs typeface="+mn-cs"/>
              </a:endParaRPr>
            </a:p>
          </p:txBody>
        </p:sp>
        <p:sp>
          <p:nvSpPr>
            <p:cNvPr id="8" name="logo">
              <a:extLst>
                <a:ext uri="{FF2B5EF4-FFF2-40B4-BE49-F238E27FC236}">
                  <a16:creationId xmlns:a16="http://schemas.microsoft.com/office/drawing/2014/main" id="{450A237A-0C40-4C09-97AF-8D8B5E7712FF}"/>
                </a:ext>
              </a:extLst>
            </p:cNvPr>
            <p:cNvSpPr>
              <a:spLocks noChangeAspect="1" noEditPoints="1"/>
            </p:cNvSpPr>
            <p:nvPr userDrawn="1"/>
          </p:nvSpPr>
          <p:spPr bwMode="black">
            <a:xfrm>
              <a:off x="11586739" y="6321202"/>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rgbClr val="0096D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HP Simplified Light"/>
              </a:endParaRPr>
            </a:p>
          </p:txBody>
        </p:sp>
      </p:grpSp>
      <p:sp>
        <p:nvSpPr>
          <p:cNvPr id="10" name="TextBox 9">
            <a:extLst>
              <a:ext uri="{FF2B5EF4-FFF2-40B4-BE49-F238E27FC236}">
                <a16:creationId xmlns:a16="http://schemas.microsoft.com/office/drawing/2014/main" id="{48CF8B21-6A0F-A047-BDD9-62DABBB770C9}"/>
              </a:ext>
            </a:extLst>
          </p:cNvPr>
          <p:cNvSpPr txBox="1"/>
          <p:nvPr/>
        </p:nvSpPr>
        <p:spPr>
          <a:xfrm>
            <a:off x="846074" y="5407049"/>
            <a:ext cx="7268764" cy="369332"/>
          </a:xfrm>
          <a:prstGeom prst="rect">
            <a:avLst/>
          </a:prstGeom>
          <a:noFill/>
        </p:spPr>
        <p:txBody>
          <a:bodyPr wrap="square">
            <a:spAutoFit/>
          </a:bodyPr>
          <a:lstStyle/>
          <a:p>
            <a:r>
              <a:rPr lang="en-US"/>
              <a:t>“Nice for my mom, but not for me”</a:t>
            </a:r>
          </a:p>
        </p:txBody>
      </p:sp>
    </p:spTree>
    <p:extLst>
      <p:ext uri="{BB962C8B-B14F-4D97-AF65-F5344CB8AC3E}">
        <p14:creationId xmlns:p14="http://schemas.microsoft.com/office/powerpoint/2010/main" val="143317471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918EECF-5BCA-4CC7-93FB-D312AE0EBC8E}"/>
              </a:ext>
            </a:extLst>
          </p:cNvPr>
          <p:cNvSpPr>
            <a:spLocks noGrp="1"/>
          </p:cNvSpPr>
          <p:nvPr>
            <p:ph type="sldNum" sz="quarter" idx="10"/>
          </p:nvPr>
        </p:nvSpPr>
        <p:spPr>
          <a:xfrm>
            <a:off x="11379768" y="6464741"/>
            <a:ext cx="513735" cy="227164"/>
          </a:xfrm>
          <a:prstGeom prst="rect">
            <a:avLst/>
          </a:prstGeom>
          <a:noFill/>
        </p:spPr>
        <p:txBody>
          <a:bodyPr wrap="square" anchor="ctr">
            <a:normAutofit/>
          </a:bodyPr>
          <a:lstStyle/>
          <a:p>
            <a:pPr>
              <a:spcAft>
                <a:spcPts val="600"/>
              </a:spcAft>
            </a:pPr>
            <a:fld id="{D8D877B3-D348-4611-9BDB-C5374591D951}" type="slidenum">
              <a:rPr lang="en-US" smtClean="0"/>
              <a:pPr>
                <a:spcAft>
                  <a:spcPts val="600"/>
                </a:spcAft>
              </a:pPr>
              <a:t>22</a:t>
            </a:fld>
            <a:endParaRPr lang="en-US"/>
          </a:p>
        </p:txBody>
      </p:sp>
      <p:pic>
        <p:nvPicPr>
          <p:cNvPr id="13" name="Picture 2" descr="Related image">
            <a:extLst>
              <a:ext uri="{FF2B5EF4-FFF2-40B4-BE49-F238E27FC236}">
                <a16:creationId xmlns:a16="http://schemas.microsoft.com/office/drawing/2014/main" id="{794FD9A9-F9A7-4540-8F73-9CD5B4B05094}"/>
              </a:ext>
            </a:extLst>
          </p:cNvPr>
          <p:cNvPicPr>
            <a:picLocks noGrp="1" noChangeAspect="1" noChangeArrowheads="1"/>
          </p:cNvPicPr>
          <p:nvPr>
            <p:ph type="pic" sz="quarter" idx="15"/>
          </p:nvPr>
        </p:nvPicPr>
        <p:blipFill rotWithShape="1">
          <a:blip r:embed="rId2">
            <a:extLst>
              <a:ext uri="{28A0092B-C50C-407E-A947-70E740481C1C}">
                <a14:useLocalDpi xmlns:a14="http://schemas.microsoft.com/office/drawing/2010/main" val="0"/>
              </a:ext>
            </a:extLst>
          </a:blip>
          <a:srcRect l="12548" r="12548"/>
          <a:stretch/>
        </p:blipFill>
        <p:spPr bwMode="auto">
          <a:xfrm>
            <a:off x="7896426" y="2312471"/>
            <a:ext cx="2638425" cy="2638425"/>
          </a:xfrm>
          <a:prstGeom prst="ellipse">
            <a:avLst/>
          </a:prstGeom>
          <a:solidFill>
            <a:srgbClr val="FFFFFF"/>
          </a:solidFill>
          <a:ln>
            <a:noFill/>
          </a:ln>
        </p:spPr>
      </p:pic>
      <p:pic>
        <p:nvPicPr>
          <p:cNvPr id="15" name="Picture Placeholder 14" descr="Two people smiling for the camera&#10;&#10;Description automatically generated">
            <a:extLst>
              <a:ext uri="{FF2B5EF4-FFF2-40B4-BE49-F238E27FC236}">
                <a16:creationId xmlns:a16="http://schemas.microsoft.com/office/drawing/2014/main" id="{6867F2D9-209E-4BD6-B652-5EEE9C4A3410}"/>
              </a:ext>
            </a:extLst>
          </p:cNvPr>
          <p:cNvPicPr>
            <a:picLocks noGrp="1" noChangeAspect="1"/>
          </p:cNvPicPr>
          <p:nvPr>
            <p:ph type="pic" sz="quarter" idx="14"/>
          </p:nvPr>
        </p:nvPicPr>
        <p:blipFill rotWithShape="1">
          <a:blip r:embed="rId3" cstate="print">
            <a:extLst>
              <a:ext uri="{28A0092B-C50C-407E-A947-70E740481C1C}">
                <a14:useLocalDpi xmlns:a14="http://schemas.microsoft.com/office/drawing/2010/main" val="0"/>
              </a:ext>
            </a:extLst>
          </a:blip>
          <a:srcRect t="12505" b="12505"/>
          <a:stretch/>
        </p:blipFill>
        <p:spPr>
          <a:xfrm>
            <a:off x="4756351" y="2312471"/>
            <a:ext cx="2638425" cy="2638425"/>
          </a:xfrm>
          <a:prstGeom prst="ellipse">
            <a:avLst/>
          </a:prstGeom>
          <a:noFill/>
          <a:ln>
            <a:noFill/>
          </a:ln>
        </p:spPr>
      </p:pic>
      <p:sp>
        <p:nvSpPr>
          <p:cNvPr id="18" name="Rectangle 17">
            <a:extLst>
              <a:ext uri="{FF2B5EF4-FFF2-40B4-BE49-F238E27FC236}">
                <a16:creationId xmlns:a16="http://schemas.microsoft.com/office/drawing/2014/main" id="{898BF72F-8455-469A-BD68-5ED6D3D84C73}"/>
              </a:ext>
            </a:extLst>
          </p:cNvPr>
          <p:cNvSpPr/>
          <p:nvPr/>
        </p:nvSpPr>
        <p:spPr>
          <a:xfrm>
            <a:off x="7136692" y="1435347"/>
            <a:ext cx="4157892" cy="707886"/>
          </a:xfrm>
          <a:prstGeom prst="rect">
            <a:avLst/>
          </a:prstGeom>
        </p:spPr>
        <p:txBody>
          <a:bodyPr wrap="square">
            <a:spAutoFit/>
          </a:bodyPr>
          <a:lstStyle/>
          <a:p>
            <a:pPr marL="45720" lvl="1" algn="r">
              <a:lnSpc>
                <a:spcPts val="2400"/>
              </a:lnSpc>
              <a:buClr>
                <a:prstClr val="white"/>
              </a:buClr>
            </a:pPr>
            <a:r>
              <a:rPr lang="en-US" sz="2000" b="1" i="1" dirty="0">
                <a:latin typeface="HP Simplified Light"/>
              </a:rPr>
              <a:t>An app that is bringing down barriers</a:t>
            </a:r>
          </a:p>
          <a:p>
            <a:pPr marL="45720" lvl="1" algn="r">
              <a:lnSpc>
                <a:spcPts val="2400"/>
              </a:lnSpc>
              <a:buClr>
                <a:prstClr val="white"/>
              </a:buClr>
            </a:pPr>
            <a:r>
              <a:rPr lang="en-US" sz="2000" b="1" i="1" dirty="0">
                <a:latin typeface="HP Simplified Light"/>
              </a:rPr>
              <a:t>	</a:t>
            </a:r>
            <a:r>
              <a:rPr lang="en-US" sz="1600" dirty="0">
                <a:latin typeface="HP Simplified Light"/>
              </a:rPr>
              <a:t>- Papa, Companion OnDemand, 2019</a:t>
            </a:r>
            <a:endParaRPr lang="en-US" sz="1200" dirty="0">
              <a:latin typeface="HP Simplified Light"/>
            </a:endParaRPr>
          </a:p>
        </p:txBody>
      </p:sp>
      <p:sp>
        <p:nvSpPr>
          <p:cNvPr id="19" name="Rectangle 18">
            <a:extLst>
              <a:ext uri="{FF2B5EF4-FFF2-40B4-BE49-F238E27FC236}">
                <a16:creationId xmlns:a16="http://schemas.microsoft.com/office/drawing/2014/main" id="{B3928D4D-C2B4-4223-814E-B880697E8FC2}"/>
              </a:ext>
            </a:extLst>
          </p:cNvPr>
          <p:cNvSpPr/>
          <p:nvPr/>
        </p:nvSpPr>
        <p:spPr>
          <a:xfrm>
            <a:off x="3996616" y="5120134"/>
            <a:ext cx="4157893" cy="1292598"/>
          </a:xfrm>
          <a:prstGeom prst="rect">
            <a:avLst/>
          </a:prstGeom>
        </p:spPr>
        <p:txBody>
          <a:bodyPr wrap="square">
            <a:spAutoFit/>
          </a:bodyPr>
          <a:lstStyle/>
          <a:p>
            <a:pPr marL="45720" lvl="1">
              <a:lnSpc>
                <a:spcPts val="2400"/>
              </a:lnSpc>
              <a:buClr>
                <a:prstClr val="white"/>
              </a:buClr>
            </a:pPr>
            <a:r>
              <a:rPr lang="en-US" sz="2000" b="1" i="1" dirty="0">
                <a:latin typeface="HP Simplified Light"/>
              </a:rPr>
              <a:t>Using this [RPM] kit helped me improve my daily routine, so I did not forget my medication.</a:t>
            </a:r>
          </a:p>
          <a:p>
            <a:pPr marL="45720" lvl="1" algn="r">
              <a:lnSpc>
                <a:spcPts val="2400"/>
              </a:lnSpc>
              <a:buClr>
                <a:prstClr val="white"/>
              </a:buClr>
            </a:pPr>
            <a:r>
              <a:rPr lang="en-US" sz="1600" dirty="0">
                <a:latin typeface="HP Simplified Light"/>
              </a:rPr>
              <a:t>- HealthSaaS,  CHF Patient, 2019</a:t>
            </a:r>
            <a:endParaRPr lang="en-US" sz="1200" dirty="0">
              <a:latin typeface="HP Simplified Light"/>
            </a:endParaRPr>
          </a:p>
        </p:txBody>
      </p:sp>
      <p:grpSp>
        <p:nvGrpSpPr>
          <p:cNvPr id="20" name="Group 19">
            <a:extLst>
              <a:ext uri="{FF2B5EF4-FFF2-40B4-BE49-F238E27FC236}">
                <a16:creationId xmlns:a16="http://schemas.microsoft.com/office/drawing/2014/main" id="{2C5164B2-B3D5-49F0-9ACA-32C03664C2E1}"/>
              </a:ext>
            </a:extLst>
          </p:cNvPr>
          <p:cNvGrpSpPr/>
          <p:nvPr/>
        </p:nvGrpSpPr>
        <p:grpSpPr>
          <a:xfrm>
            <a:off x="11429189" y="6315614"/>
            <a:ext cx="376389" cy="376291"/>
            <a:chOff x="11576902" y="6311365"/>
            <a:chExt cx="376291" cy="376291"/>
          </a:xfrm>
        </p:grpSpPr>
        <p:sp>
          <p:nvSpPr>
            <p:cNvPr id="21" name="Oval 20">
              <a:extLst>
                <a:ext uri="{FF2B5EF4-FFF2-40B4-BE49-F238E27FC236}">
                  <a16:creationId xmlns:a16="http://schemas.microsoft.com/office/drawing/2014/main" id="{8AFB8C88-B235-4CB5-A684-52A435BDD07C}"/>
                </a:ext>
              </a:extLst>
            </p:cNvPr>
            <p:cNvSpPr/>
            <p:nvPr userDrawn="1"/>
          </p:nvSpPr>
          <p:spPr>
            <a:xfrm>
              <a:off x="11576902" y="6311365"/>
              <a:ext cx="376291" cy="376291"/>
            </a:xfrm>
            <a:prstGeom prst="ellipse">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P Simplified Light"/>
                <a:ea typeface="+mn-ea"/>
                <a:cs typeface="+mn-cs"/>
              </a:endParaRPr>
            </a:p>
          </p:txBody>
        </p:sp>
        <p:sp>
          <p:nvSpPr>
            <p:cNvPr id="22" name="logo">
              <a:extLst>
                <a:ext uri="{FF2B5EF4-FFF2-40B4-BE49-F238E27FC236}">
                  <a16:creationId xmlns:a16="http://schemas.microsoft.com/office/drawing/2014/main" id="{3010CE47-5498-437D-ACB4-6E690DDAB08B}"/>
                </a:ext>
              </a:extLst>
            </p:cNvPr>
            <p:cNvSpPr>
              <a:spLocks noChangeAspect="1" noEditPoints="1"/>
            </p:cNvSpPr>
            <p:nvPr userDrawn="1"/>
          </p:nvSpPr>
          <p:spPr bwMode="black">
            <a:xfrm>
              <a:off x="11586739" y="6321202"/>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rgbClr val="0096D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HP Simplified Light"/>
              </a:endParaRPr>
            </a:p>
          </p:txBody>
        </p:sp>
      </p:grpSp>
      <p:sp>
        <p:nvSpPr>
          <p:cNvPr id="24" name="Rectangle 23">
            <a:extLst>
              <a:ext uri="{FF2B5EF4-FFF2-40B4-BE49-F238E27FC236}">
                <a16:creationId xmlns:a16="http://schemas.microsoft.com/office/drawing/2014/main" id="{261151AF-44F0-467B-A32A-31B6FA5D5628}"/>
              </a:ext>
            </a:extLst>
          </p:cNvPr>
          <p:cNvSpPr/>
          <p:nvPr/>
        </p:nvSpPr>
        <p:spPr>
          <a:xfrm>
            <a:off x="1188388" y="1435347"/>
            <a:ext cx="3344284" cy="677045"/>
          </a:xfrm>
          <a:prstGeom prst="rect">
            <a:avLst/>
          </a:prstGeom>
        </p:spPr>
        <p:txBody>
          <a:bodyPr wrap="square">
            <a:spAutoFit/>
          </a:bodyPr>
          <a:lstStyle/>
          <a:p>
            <a:pPr marL="45720" lvl="1" algn="r">
              <a:lnSpc>
                <a:spcPts val="2400"/>
              </a:lnSpc>
              <a:buClr>
                <a:prstClr val="white"/>
              </a:buClr>
            </a:pPr>
            <a:r>
              <a:rPr lang="en-US" sz="2000" b="1" i="1" dirty="0">
                <a:latin typeface="HP Simplified Light"/>
              </a:rPr>
              <a:t>VR is tremendously therapeutic</a:t>
            </a:r>
          </a:p>
          <a:p>
            <a:pPr marL="45720" lvl="1" algn="r">
              <a:lnSpc>
                <a:spcPts val="2400"/>
              </a:lnSpc>
              <a:buClr>
                <a:prstClr val="white"/>
              </a:buClr>
            </a:pPr>
            <a:r>
              <a:rPr lang="en-US" sz="1600" dirty="0">
                <a:latin typeface="HP Simplified Light"/>
              </a:rPr>
              <a:t>- Firsthand Technology, Patient, 2018</a:t>
            </a:r>
            <a:endParaRPr lang="en-US" sz="1200" dirty="0">
              <a:latin typeface="HP Simplified Light"/>
            </a:endParaRPr>
          </a:p>
        </p:txBody>
      </p:sp>
      <p:sp>
        <p:nvSpPr>
          <p:cNvPr id="23" name="Picture Placeholder 22" descr="A person wearing a hat&#10;&#10;Description automatically generated">
            <a:extLst>
              <a:ext uri="{FF2B5EF4-FFF2-40B4-BE49-F238E27FC236}">
                <a16:creationId xmlns:a16="http://schemas.microsoft.com/office/drawing/2014/main" id="{09F80635-95A4-49A4-B12A-F3DDB07F57F5}"/>
              </a:ext>
            </a:extLst>
          </p:cNvPr>
          <p:cNvSpPr>
            <a:spLocks noGrp="1"/>
          </p:cNvSpPr>
          <p:nvPr>
            <p:ph type="pic" sz="quarter" idx="13"/>
          </p:nvPr>
        </p:nvSpPr>
        <p:spPr>
          <a:xfrm>
            <a:off x="1616276" y="2312471"/>
            <a:ext cx="2638425" cy="2638425"/>
          </a:xfrm>
          <a:prstGeom prst="ellipse">
            <a:avLst/>
          </a:prstGeom>
          <a:blipFill>
            <a:blip r:embed="rId4"/>
            <a:srcRect/>
            <a:stretch>
              <a:fillRect l="-33177" t="-10650" r="-26245" b="-17582"/>
            </a:stretch>
          </a:blipFill>
        </p:spPr>
        <p:style>
          <a:lnRef idx="2">
            <a:schemeClr val="lt1">
              <a:hueOff val="0"/>
              <a:satOff val="0"/>
              <a:lumOff val="0"/>
              <a:alphaOff val="0"/>
            </a:schemeClr>
          </a:lnRef>
          <a:fillRef idx="1">
            <a:scrgbClr r="0" g="0" b="0"/>
          </a:fillRef>
          <a:effectRef idx="0">
            <a:schemeClr val="accent1">
              <a:tint val="50000"/>
              <a:hueOff val="0"/>
              <a:satOff val="0"/>
              <a:lumOff val="0"/>
              <a:alphaOff val="0"/>
            </a:schemeClr>
          </a:effectRef>
          <a:fontRef idx="minor">
            <a:schemeClr val="lt1">
              <a:hueOff val="0"/>
              <a:satOff val="0"/>
              <a:lumOff val="0"/>
              <a:alphaOff val="0"/>
            </a:schemeClr>
          </a:fontRef>
        </p:style>
      </p:sp>
      <p:sp>
        <p:nvSpPr>
          <p:cNvPr id="9" name="Rectangle 8">
            <a:extLst>
              <a:ext uri="{FF2B5EF4-FFF2-40B4-BE49-F238E27FC236}">
                <a16:creationId xmlns:a16="http://schemas.microsoft.com/office/drawing/2014/main" id="{18C9348A-AD73-4519-8A78-0005DC7F15CC}"/>
              </a:ext>
            </a:extLst>
          </p:cNvPr>
          <p:cNvSpPr/>
          <p:nvPr/>
        </p:nvSpPr>
        <p:spPr>
          <a:xfrm>
            <a:off x="742806" y="636654"/>
            <a:ext cx="8706871" cy="646331"/>
          </a:xfrm>
          <a:prstGeom prst="rect">
            <a:avLst/>
          </a:prstGeom>
        </p:spPr>
        <p:txBody>
          <a:bodyPr wrap="none">
            <a:spAutoFit/>
          </a:bodyPr>
          <a:lstStyle/>
          <a:p>
            <a:r>
              <a:rPr lang="en-US" sz="3600" dirty="0">
                <a:solidFill>
                  <a:srgbClr val="1E22AA"/>
                </a:solidFill>
                <a:latin typeface="Prometo Medium" panose="020B0704030203060203" pitchFamily="34" charset="0"/>
                <a:ea typeface="+mj-ea"/>
                <a:cs typeface="+mj-cs"/>
              </a:rPr>
              <a:t>Positive outcomes </a:t>
            </a:r>
            <a:r>
              <a:rPr lang="en-US" sz="3600">
                <a:solidFill>
                  <a:srgbClr val="1E22AA"/>
                </a:solidFill>
                <a:latin typeface="Prometo Medium" panose="020B0704030203060203" pitchFamily="34" charset="0"/>
                <a:ea typeface="+mj-ea"/>
                <a:cs typeface="+mj-cs"/>
              </a:rPr>
              <a:t>and growing </a:t>
            </a:r>
            <a:r>
              <a:rPr lang="en-US" sz="3600" dirty="0">
                <a:solidFill>
                  <a:srgbClr val="1E22AA"/>
                </a:solidFill>
                <a:latin typeface="Prometo Medium" panose="020B0704030203060203" pitchFamily="34" charset="0"/>
                <a:ea typeface="+mj-ea"/>
                <a:cs typeface="+mj-cs"/>
              </a:rPr>
              <a:t>engagement</a:t>
            </a:r>
          </a:p>
        </p:txBody>
      </p:sp>
    </p:spTree>
    <p:extLst>
      <p:ext uri="{BB962C8B-B14F-4D97-AF65-F5344CB8AC3E}">
        <p14:creationId xmlns:p14="http://schemas.microsoft.com/office/powerpoint/2010/main" val="1067733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B58D69AC-8E12-4CC6-AFB5-507F128935A9}"/>
              </a:ext>
            </a:extLst>
          </p:cNvPr>
          <p:cNvPicPr>
            <a:picLocks noChangeAspect="1"/>
          </p:cNvPicPr>
          <p:nvPr/>
        </p:nvPicPr>
        <p:blipFill>
          <a:blip r:embed="rId2"/>
          <a:stretch>
            <a:fillRect/>
          </a:stretch>
        </p:blipFill>
        <p:spPr>
          <a:xfrm>
            <a:off x="5958037" y="4885305"/>
            <a:ext cx="2634277" cy="1732037"/>
          </a:xfrm>
          <a:prstGeom prst="ellipse">
            <a:avLst/>
          </a:prstGeom>
          <a:ln>
            <a:noFill/>
          </a:ln>
          <a:effectLst>
            <a:softEdge rad="112500"/>
          </a:effectLst>
        </p:spPr>
      </p:pic>
      <p:sp>
        <p:nvSpPr>
          <p:cNvPr id="4" name="Slide Number Placeholder 3">
            <a:extLst>
              <a:ext uri="{FF2B5EF4-FFF2-40B4-BE49-F238E27FC236}">
                <a16:creationId xmlns:a16="http://schemas.microsoft.com/office/drawing/2014/main" id="{C67330EE-4AA3-44E4-87FD-7AB57FEFDEBC}"/>
              </a:ext>
            </a:extLst>
          </p:cNvPr>
          <p:cNvSpPr>
            <a:spLocks noGrp="1"/>
          </p:cNvSpPr>
          <p:nvPr>
            <p:ph type="sldNum" sz="quarter" idx="10"/>
          </p:nvPr>
        </p:nvSpPr>
        <p:spPr/>
        <p:txBody>
          <a:bodyPr/>
          <a:lstStyle/>
          <a:p>
            <a:fld id="{2F8AF2E6-64A8-0F46-AF27-0A96D82A033B}" type="slidenum">
              <a:rPr lang="en-US" smtClean="0"/>
              <a:pPr/>
              <a:t>23</a:t>
            </a:fld>
            <a:endParaRPr lang="en-US" dirty="0"/>
          </a:p>
        </p:txBody>
      </p:sp>
      <p:sp>
        <p:nvSpPr>
          <p:cNvPr id="17" name="Title 1">
            <a:extLst>
              <a:ext uri="{FF2B5EF4-FFF2-40B4-BE49-F238E27FC236}">
                <a16:creationId xmlns:a16="http://schemas.microsoft.com/office/drawing/2014/main" id="{D066518D-0209-45F6-985F-3D052DA12D49}"/>
              </a:ext>
            </a:extLst>
          </p:cNvPr>
          <p:cNvSpPr txBox="1">
            <a:spLocks/>
          </p:cNvSpPr>
          <p:nvPr/>
        </p:nvSpPr>
        <p:spPr>
          <a:xfrm>
            <a:off x="708660" y="891966"/>
            <a:ext cx="8310655" cy="778932"/>
          </a:xfrm>
          <a:prstGeom prst="rect">
            <a:avLst/>
          </a:prstGeom>
        </p:spPr>
        <p:txBody>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r>
              <a:rPr lang="en-US" dirty="0"/>
              <a:t>Design for All Ages</a:t>
            </a:r>
          </a:p>
        </p:txBody>
      </p:sp>
      <p:sp>
        <p:nvSpPr>
          <p:cNvPr id="18" name="Content Placeholder 2">
            <a:extLst>
              <a:ext uri="{FF2B5EF4-FFF2-40B4-BE49-F238E27FC236}">
                <a16:creationId xmlns:a16="http://schemas.microsoft.com/office/drawing/2014/main" id="{6AE40C08-6906-4895-83FC-27CE7E6DD38C}"/>
              </a:ext>
            </a:extLst>
          </p:cNvPr>
          <p:cNvSpPr txBox="1">
            <a:spLocks/>
          </p:cNvSpPr>
          <p:nvPr/>
        </p:nvSpPr>
        <p:spPr>
          <a:xfrm>
            <a:off x="708660" y="1597884"/>
            <a:ext cx="5249377" cy="4295136"/>
          </a:xfrm>
          <a:prstGeom prst="rect">
            <a:avLst/>
          </a:prstGeom>
        </p:spPr>
        <p:txBody>
          <a:bodyPr/>
          <a:lstStyle>
            <a:lvl1pPr marL="0" indent="0" algn="l" defTabSz="914318" rtl="0" eaLnBrk="1" latinLnBrk="0" hangingPunct="1">
              <a:lnSpc>
                <a:spcPct val="150000"/>
              </a:lnSpc>
              <a:spcBef>
                <a:spcPts val="1000"/>
              </a:spcBef>
              <a:buFont typeface="Arial" panose="020B0604020202020204" pitchFamily="34" charset="0"/>
              <a:buNone/>
              <a:defRPr sz="2800" b="0" i="0" kern="1200">
                <a:solidFill>
                  <a:schemeClr val="tx1"/>
                </a:solidFill>
                <a:latin typeface="Century Gothic" panose="020B0502020202020204" pitchFamily="34" charset="0"/>
                <a:ea typeface="+mn-ea"/>
                <a:cs typeface="+mn-cs"/>
              </a:defRPr>
            </a:lvl1pPr>
            <a:lvl2pPr marL="0" indent="0" algn="l" defTabSz="914318" rtl="0" eaLnBrk="1" latinLnBrk="0" hangingPunct="1">
              <a:lnSpc>
                <a:spcPct val="150000"/>
              </a:lnSpc>
              <a:spcBef>
                <a:spcPts val="499"/>
              </a:spcBef>
              <a:buFont typeface="Arial" panose="020B0604020202020204" pitchFamily="34" charset="0"/>
              <a:buNone/>
              <a:defRPr sz="1200" kern="1200">
                <a:solidFill>
                  <a:srgbClr val="FF5A5A"/>
                </a:solidFill>
                <a:latin typeface="Century Gothic" panose="020B0502020202020204" pitchFamily="34" charset="0"/>
                <a:ea typeface="+mn-ea"/>
                <a:cs typeface="+mn-cs"/>
              </a:defRPr>
            </a:lvl2pPr>
            <a:lvl3pPr marL="0" indent="0" algn="l" defTabSz="914318" rtl="0" eaLnBrk="1" latinLnBrk="0" hangingPunct="1">
              <a:lnSpc>
                <a:spcPct val="150000"/>
              </a:lnSpc>
              <a:spcBef>
                <a:spcPts val="499"/>
              </a:spcBef>
              <a:buFont typeface="Arial" panose="020B0604020202020204" pitchFamily="34" charset="0"/>
              <a:buNone/>
              <a:defRPr sz="1200" b="0" i="0" kern="1200">
                <a:solidFill>
                  <a:schemeClr val="tx1"/>
                </a:solidFill>
                <a:latin typeface="Century Gothic" panose="020B0502020202020204" pitchFamily="34" charset="0"/>
                <a:ea typeface="+mn-ea"/>
                <a:cs typeface="+mn-cs"/>
              </a:defRPr>
            </a:lvl3pPr>
            <a:lvl4pPr marL="0" indent="0" algn="l" defTabSz="914318" rtl="0" eaLnBrk="1" latinLnBrk="0" hangingPunct="1">
              <a:lnSpc>
                <a:spcPct val="150000"/>
              </a:lnSpc>
              <a:spcBef>
                <a:spcPts val="499"/>
              </a:spcBef>
              <a:buFont typeface="Arial" panose="020B0604020202020204" pitchFamily="34" charset="0"/>
              <a:buNone/>
              <a:defRPr sz="1000" b="0" i="0" kern="1200">
                <a:solidFill>
                  <a:schemeClr val="tx1">
                    <a:alpha val="70000"/>
                  </a:schemeClr>
                </a:solidFill>
                <a:latin typeface="Century Gothic" panose="020B0502020202020204" pitchFamily="34" charset="0"/>
                <a:ea typeface="+mn-ea"/>
                <a:cs typeface="+mn-cs"/>
              </a:defRPr>
            </a:lvl4pPr>
            <a:lvl5pPr marL="0" indent="0" algn="l" defTabSz="914318" rtl="0" eaLnBrk="1" latinLnBrk="0" hangingPunct="1">
              <a:lnSpc>
                <a:spcPct val="150000"/>
              </a:lnSpc>
              <a:spcBef>
                <a:spcPts val="499"/>
              </a:spcBef>
              <a:buFont typeface="Arial" panose="020B0604020202020204" pitchFamily="34" charset="0"/>
              <a:buNone/>
              <a:defRPr sz="1000" b="0" i="0" kern="1200" baseline="0">
                <a:solidFill>
                  <a:schemeClr val="tx1">
                    <a:alpha val="50000"/>
                  </a:schemeClr>
                </a:solidFill>
                <a:latin typeface="Century Gothic" panose="020B0502020202020204" pitchFamily="34" charset="0"/>
                <a:ea typeface="+mn-ea"/>
                <a:cs typeface="+mn-cs"/>
              </a:defRPr>
            </a:lvl5pPr>
            <a:lvl6pPr marL="251437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6pPr>
            <a:lvl7pPr marL="2971534"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7pPr>
            <a:lvl8pPr marL="3428692"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8pPr>
            <a:lvl9pPr marL="3885850" indent="-228580" algn="l" defTabSz="914318" rtl="0" eaLnBrk="1" latinLnBrk="0" hangingPunct="1">
              <a:lnSpc>
                <a:spcPct val="90000"/>
              </a:lnSpc>
              <a:spcBef>
                <a:spcPts val="499"/>
              </a:spcBef>
              <a:buFont typeface="Arial" panose="020B0604020202020204" pitchFamily="34" charset="0"/>
              <a:buChar char="•"/>
              <a:defRPr sz="1800" kern="1200">
                <a:solidFill>
                  <a:schemeClr val="tx1"/>
                </a:solidFill>
                <a:latin typeface="+mn-lt"/>
                <a:ea typeface="+mn-ea"/>
                <a:cs typeface="+mn-cs"/>
              </a:defRPr>
            </a:lvl9pPr>
          </a:lstStyle>
          <a:p>
            <a:pPr marL="295275" lvl="0" indent="-295275">
              <a:lnSpc>
                <a:spcPct val="100000"/>
              </a:lnSpc>
              <a:spcBef>
                <a:spcPts val="0"/>
              </a:spcBef>
              <a:spcAft>
                <a:spcPts val="1200"/>
              </a:spcAft>
              <a:buClr>
                <a:srgbClr val="FF5A5A"/>
              </a:buClr>
              <a:buFont typeface="Arial" panose="020B0604020202020204" pitchFamily="34" charset="0"/>
              <a:buChar char="•"/>
            </a:pPr>
            <a:r>
              <a:rPr lang="en-US" sz="2000" dirty="0">
                <a:solidFill>
                  <a:srgbClr val="000000"/>
                </a:solidFill>
              </a:rPr>
              <a:t>Include elderly in usability studies</a:t>
            </a:r>
          </a:p>
          <a:p>
            <a:pPr marL="295275" lvl="0" indent="-295275">
              <a:lnSpc>
                <a:spcPct val="100000"/>
              </a:lnSpc>
              <a:spcBef>
                <a:spcPts val="0"/>
              </a:spcBef>
              <a:spcAft>
                <a:spcPts val="1200"/>
              </a:spcAft>
              <a:buClr>
                <a:srgbClr val="FF5A5A"/>
              </a:buClr>
              <a:buFont typeface="Arial" panose="020B0604020202020204" pitchFamily="34" charset="0"/>
              <a:buChar char="•"/>
            </a:pPr>
            <a:r>
              <a:rPr lang="en-US" sz="2000" dirty="0">
                <a:solidFill>
                  <a:srgbClr val="000000"/>
                </a:solidFill>
              </a:rPr>
              <a:t>Apply design principles which level the playing field, including:</a:t>
            </a:r>
          </a:p>
          <a:p>
            <a:pPr marL="800100" lvl="1" indent="-342900">
              <a:lnSpc>
                <a:spcPct val="100000"/>
              </a:lnSpc>
              <a:spcBef>
                <a:spcPts val="0"/>
              </a:spcBef>
              <a:spcAft>
                <a:spcPts val="1200"/>
              </a:spcAft>
              <a:buFont typeface="Calibri" panose="020F0502020204030204" pitchFamily="34" charset="0"/>
              <a:buChar char="-"/>
            </a:pPr>
            <a:r>
              <a:rPr lang="en-US" sz="2000" dirty="0">
                <a:solidFill>
                  <a:srgbClr val="000000"/>
                </a:solidFill>
              </a:rPr>
              <a:t>Vision and visual design</a:t>
            </a:r>
          </a:p>
          <a:p>
            <a:pPr marL="800100" lvl="1" indent="-342900">
              <a:lnSpc>
                <a:spcPct val="100000"/>
              </a:lnSpc>
              <a:spcBef>
                <a:spcPts val="0"/>
              </a:spcBef>
              <a:spcAft>
                <a:spcPts val="1200"/>
              </a:spcAft>
              <a:buFont typeface="Calibri" panose="020F0502020204030204" pitchFamily="34" charset="0"/>
              <a:buChar char="-"/>
            </a:pPr>
            <a:r>
              <a:rPr lang="en-US" sz="2000" dirty="0">
                <a:solidFill>
                  <a:srgbClr val="000000"/>
                </a:solidFill>
              </a:rPr>
              <a:t>Hand-eye coordination</a:t>
            </a:r>
          </a:p>
          <a:p>
            <a:pPr marL="800100" lvl="1" indent="-342900">
              <a:lnSpc>
                <a:spcPct val="100000"/>
              </a:lnSpc>
              <a:spcBef>
                <a:spcPts val="0"/>
              </a:spcBef>
              <a:spcAft>
                <a:spcPts val="1200"/>
              </a:spcAft>
              <a:buFont typeface="Calibri" panose="020F0502020204030204" pitchFamily="34" charset="0"/>
              <a:buChar char="-"/>
            </a:pPr>
            <a:r>
              <a:rPr lang="en-US" sz="2000" dirty="0">
                <a:solidFill>
                  <a:srgbClr val="000000"/>
                </a:solidFill>
              </a:rPr>
              <a:t>Ergonomics</a:t>
            </a:r>
          </a:p>
          <a:p>
            <a:pPr marL="800100" lvl="1" indent="-342900">
              <a:lnSpc>
                <a:spcPct val="100000"/>
              </a:lnSpc>
              <a:spcBef>
                <a:spcPts val="0"/>
              </a:spcBef>
              <a:spcAft>
                <a:spcPts val="1200"/>
              </a:spcAft>
              <a:buFont typeface="Calibri" panose="020F0502020204030204" pitchFamily="34" charset="0"/>
              <a:buChar char="-"/>
            </a:pPr>
            <a:r>
              <a:rPr lang="en-US" sz="2000" dirty="0">
                <a:solidFill>
                  <a:srgbClr val="000000"/>
                </a:solidFill>
              </a:rPr>
              <a:t>Hearing and sound</a:t>
            </a:r>
          </a:p>
          <a:p>
            <a:pPr marL="295275" lvl="0" indent="-295275">
              <a:lnSpc>
                <a:spcPct val="100000"/>
              </a:lnSpc>
              <a:spcBef>
                <a:spcPts val="0"/>
              </a:spcBef>
              <a:spcAft>
                <a:spcPts val="1200"/>
              </a:spcAft>
              <a:buClr>
                <a:srgbClr val="FF5A5A"/>
              </a:buClr>
              <a:buFont typeface="Arial" panose="020B0604020202020204" pitchFamily="34" charset="0"/>
              <a:buChar char="•"/>
            </a:pPr>
            <a:r>
              <a:rPr lang="en-US" sz="2000" dirty="0">
                <a:solidFill>
                  <a:srgbClr val="000000"/>
                </a:solidFill>
              </a:rPr>
              <a:t>Recognize the market opportunity for users, families, and their caregivers</a:t>
            </a:r>
          </a:p>
        </p:txBody>
      </p:sp>
      <p:sp>
        <p:nvSpPr>
          <p:cNvPr id="20" name="Rectangle 19">
            <a:extLst>
              <a:ext uri="{FF2B5EF4-FFF2-40B4-BE49-F238E27FC236}">
                <a16:creationId xmlns:a16="http://schemas.microsoft.com/office/drawing/2014/main" id="{37BD72FE-7C63-41EA-8255-A10C46034EEF}"/>
              </a:ext>
            </a:extLst>
          </p:cNvPr>
          <p:cNvSpPr/>
          <p:nvPr/>
        </p:nvSpPr>
        <p:spPr>
          <a:xfrm>
            <a:off x="4536601" y="5606465"/>
            <a:ext cx="2441608" cy="830997"/>
          </a:xfrm>
          <a:prstGeom prst="rect">
            <a:avLst/>
          </a:prstGeom>
        </p:spPr>
        <p:txBody>
          <a:bodyPr wrap="square">
            <a:spAutoFit/>
          </a:bodyPr>
          <a:lstStyle/>
          <a:p>
            <a:pPr fontAlgn="base"/>
            <a:r>
              <a:rPr lang="en-US" sz="1600" i="1" dirty="0">
                <a:solidFill>
                  <a:srgbClr val="000000"/>
                </a:solidFill>
                <a:latin typeface="Sentinel SSm A"/>
              </a:rPr>
              <a:t>Tools and Insights for Enhancing the Lives of Older Adults, IDEO</a:t>
            </a:r>
          </a:p>
        </p:txBody>
      </p:sp>
      <p:grpSp>
        <p:nvGrpSpPr>
          <p:cNvPr id="7" name="Group 6">
            <a:extLst>
              <a:ext uri="{FF2B5EF4-FFF2-40B4-BE49-F238E27FC236}">
                <a16:creationId xmlns:a16="http://schemas.microsoft.com/office/drawing/2014/main" id="{7849A810-87C5-426C-AFF2-EA6985F63EC2}"/>
              </a:ext>
            </a:extLst>
          </p:cNvPr>
          <p:cNvGrpSpPr/>
          <p:nvPr/>
        </p:nvGrpSpPr>
        <p:grpSpPr>
          <a:xfrm>
            <a:off x="11429189" y="6315614"/>
            <a:ext cx="376389" cy="376291"/>
            <a:chOff x="11576902" y="6311365"/>
            <a:chExt cx="376291" cy="376291"/>
          </a:xfrm>
        </p:grpSpPr>
        <p:sp>
          <p:nvSpPr>
            <p:cNvPr id="8" name="Oval 7">
              <a:extLst>
                <a:ext uri="{FF2B5EF4-FFF2-40B4-BE49-F238E27FC236}">
                  <a16:creationId xmlns:a16="http://schemas.microsoft.com/office/drawing/2014/main" id="{F67DCED9-A5AB-4B9D-92C1-6C1F66279055}"/>
                </a:ext>
              </a:extLst>
            </p:cNvPr>
            <p:cNvSpPr/>
            <p:nvPr userDrawn="1"/>
          </p:nvSpPr>
          <p:spPr>
            <a:xfrm>
              <a:off x="11576902" y="6311365"/>
              <a:ext cx="376291" cy="376291"/>
            </a:xfrm>
            <a:prstGeom prst="ellipse">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P Simplified Light"/>
                <a:ea typeface="+mn-ea"/>
                <a:cs typeface="+mn-cs"/>
              </a:endParaRPr>
            </a:p>
          </p:txBody>
        </p:sp>
        <p:sp>
          <p:nvSpPr>
            <p:cNvPr id="9" name="logo">
              <a:extLst>
                <a:ext uri="{FF2B5EF4-FFF2-40B4-BE49-F238E27FC236}">
                  <a16:creationId xmlns:a16="http://schemas.microsoft.com/office/drawing/2014/main" id="{FEA1E89F-C5BA-4D1B-AE6F-8F9296259384}"/>
                </a:ext>
              </a:extLst>
            </p:cNvPr>
            <p:cNvSpPr>
              <a:spLocks noChangeAspect="1" noEditPoints="1"/>
            </p:cNvSpPr>
            <p:nvPr userDrawn="1"/>
          </p:nvSpPr>
          <p:spPr bwMode="black">
            <a:xfrm>
              <a:off x="11586739" y="6321202"/>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rgbClr val="0096D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HP Simplified Light"/>
              </a:endParaRPr>
            </a:p>
          </p:txBody>
        </p:sp>
      </p:grpSp>
      <p:pic>
        <p:nvPicPr>
          <p:cNvPr id="11" name="Picture 10" descr="A drawing of a cartoon character&#10;&#10;Description automatically generated">
            <a:extLst>
              <a:ext uri="{FF2B5EF4-FFF2-40B4-BE49-F238E27FC236}">
                <a16:creationId xmlns:a16="http://schemas.microsoft.com/office/drawing/2014/main" id="{607FBDFA-7AF4-4CE3-B763-94AE1793306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62299" y="1851694"/>
            <a:ext cx="5829701" cy="2608791"/>
          </a:xfrm>
          <a:prstGeom prst="rect">
            <a:avLst/>
          </a:prstGeom>
        </p:spPr>
      </p:pic>
    </p:spTree>
    <p:extLst>
      <p:ext uri="{BB962C8B-B14F-4D97-AF65-F5344CB8AC3E}">
        <p14:creationId xmlns:p14="http://schemas.microsoft.com/office/powerpoint/2010/main" val="5780243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D97D05CC-035C-416E-93DA-CED0AB399E10}"/>
              </a:ext>
            </a:extLst>
          </p:cNvPr>
          <p:cNvSpPr txBox="1">
            <a:spLocks/>
          </p:cNvSpPr>
          <p:nvPr/>
        </p:nvSpPr>
        <p:spPr>
          <a:xfrm>
            <a:off x="854699" y="1162796"/>
            <a:ext cx="9833429" cy="1028700"/>
          </a:xfrm>
          <a:prstGeom prst="rect">
            <a:avLst/>
          </a:prstGeom>
          <a:effectLst/>
        </p:spPr>
        <p:txBody>
          <a:bodyPr vert="horz" wrap="square" lIns="0" tIns="0" rIns="0" bIns="0" rtlCol="0" anchor="t" anchorCtr="0">
            <a:normAutofit/>
          </a:bodyPr>
          <a:lstStyle>
            <a:lvl1pPr algn="l" defTabSz="914318" rtl="0" eaLnBrk="1" latinLnBrk="0" hangingPunct="1">
              <a:lnSpc>
                <a:spcPct val="75000"/>
              </a:lnSpc>
              <a:spcBef>
                <a:spcPct val="0"/>
              </a:spcBef>
              <a:buNone/>
              <a:defRPr sz="3600" b="0" i="1" kern="1200" spc="0" baseline="0">
                <a:solidFill>
                  <a:srgbClr val="1E22AA"/>
                </a:solidFill>
                <a:latin typeface="Prometo Medium" panose="020B0704030203060203" pitchFamily="34" charset="0"/>
                <a:ea typeface="+mj-ea"/>
                <a:cs typeface="+mj-cs"/>
              </a:defRPr>
            </a:lvl1pPr>
          </a:lstStyle>
          <a:p>
            <a:pPr>
              <a:spcAft>
                <a:spcPts val="600"/>
              </a:spcAft>
            </a:pPr>
            <a:r>
              <a:rPr lang="en-US" b="0" i="1" kern="1200" spc="0" baseline="0" dirty="0">
                <a:latin typeface="Prometo Medium" panose="020B0704030203060203" pitchFamily="34" charset="0"/>
                <a:ea typeface="+mj-ea"/>
                <a:cs typeface="+mj-cs"/>
              </a:rPr>
              <a:t>4 Ways to get involved</a:t>
            </a:r>
          </a:p>
        </p:txBody>
      </p:sp>
      <p:sp>
        <p:nvSpPr>
          <p:cNvPr id="2" name="Slide Number Placeholder 1">
            <a:extLst>
              <a:ext uri="{FF2B5EF4-FFF2-40B4-BE49-F238E27FC236}">
                <a16:creationId xmlns:a16="http://schemas.microsoft.com/office/drawing/2014/main" id="{3067897C-2792-4EAE-898F-79594B4A01F2}"/>
              </a:ext>
            </a:extLst>
          </p:cNvPr>
          <p:cNvSpPr>
            <a:spLocks noGrp="1"/>
          </p:cNvSpPr>
          <p:nvPr>
            <p:ph type="sldNum" sz="quarter" idx="12"/>
          </p:nvPr>
        </p:nvSpPr>
        <p:spPr>
          <a:xfrm>
            <a:off x="11360517" y="6390178"/>
            <a:ext cx="513735" cy="227164"/>
          </a:xfrm>
          <a:prstGeom prst="rect">
            <a:avLst/>
          </a:prstGeom>
          <a:noFill/>
        </p:spPr>
        <p:txBody>
          <a:bodyPr vert="horz" wrap="square" lIns="0" tIns="0" rIns="0" bIns="0" rtlCol="0" anchor="ctr">
            <a:normAutofit/>
          </a:bodyPr>
          <a:lstStyle/>
          <a:p>
            <a:pPr>
              <a:spcAft>
                <a:spcPts val="600"/>
              </a:spcAft>
            </a:pPr>
            <a:fld id="{D8D877B3-D348-4611-9BDB-C5374591D951}" type="slidenum">
              <a:rPr lang="en-US" smtClean="0"/>
              <a:pPr>
                <a:spcAft>
                  <a:spcPts val="600"/>
                </a:spcAft>
              </a:pPr>
              <a:t>24</a:t>
            </a:fld>
            <a:endParaRPr lang="en-US"/>
          </a:p>
        </p:txBody>
      </p:sp>
      <p:graphicFrame>
        <p:nvGraphicFramePr>
          <p:cNvPr id="15" name="Content Placeholder 2">
            <a:extLst>
              <a:ext uri="{FF2B5EF4-FFF2-40B4-BE49-F238E27FC236}">
                <a16:creationId xmlns:a16="http://schemas.microsoft.com/office/drawing/2014/main" id="{6A506150-609E-441C-8D43-D1345B60864D}"/>
              </a:ext>
            </a:extLst>
          </p:cNvPr>
          <p:cNvGraphicFramePr/>
          <p:nvPr>
            <p:extLst/>
          </p:nvPr>
        </p:nvGraphicFramePr>
        <p:xfrm>
          <a:off x="854699" y="2017946"/>
          <a:ext cx="9833429" cy="3429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5" name="Group 4">
            <a:extLst>
              <a:ext uri="{FF2B5EF4-FFF2-40B4-BE49-F238E27FC236}">
                <a16:creationId xmlns:a16="http://schemas.microsoft.com/office/drawing/2014/main" id="{ADCDF478-A97B-4F07-83BF-EC861CAEB639}"/>
              </a:ext>
            </a:extLst>
          </p:cNvPr>
          <p:cNvGrpSpPr/>
          <p:nvPr/>
        </p:nvGrpSpPr>
        <p:grpSpPr>
          <a:xfrm>
            <a:off x="11429189" y="6315614"/>
            <a:ext cx="376389" cy="376291"/>
            <a:chOff x="11576902" y="6311365"/>
            <a:chExt cx="376291" cy="376291"/>
          </a:xfrm>
        </p:grpSpPr>
        <p:sp>
          <p:nvSpPr>
            <p:cNvPr id="7" name="Oval 6">
              <a:extLst>
                <a:ext uri="{FF2B5EF4-FFF2-40B4-BE49-F238E27FC236}">
                  <a16:creationId xmlns:a16="http://schemas.microsoft.com/office/drawing/2014/main" id="{DA9A04D0-27F4-4384-BCA7-F4780601B68B}"/>
                </a:ext>
              </a:extLst>
            </p:cNvPr>
            <p:cNvSpPr/>
            <p:nvPr userDrawn="1"/>
          </p:nvSpPr>
          <p:spPr>
            <a:xfrm>
              <a:off x="11576902" y="6311365"/>
              <a:ext cx="376291" cy="376291"/>
            </a:xfrm>
            <a:prstGeom prst="ellipse">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P Simplified Light"/>
                <a:ea typeface="+mn-ea"/>
                <a:cs typeface="+mn-cs"/>
              </a:endParaRPr>
            </a:p>
          </p:txBody>
        </p:sp>
        <p:sp>
          <p:nvSpPr>
            <p:cNvPr id="8" name="logo">
              <a:extLst>
                <a:ext uri="{FF2B5EF4-FFF2-40B4-BE49-F238E27FC236}">
                  <a16:creationId xmlns:a16="http://schemas.microsoft.com/office/drawing/2014/main" id="{7593FDB3-77DF-4E95-8613-713C05B39D62}"/>
                </a:ext>
              </a:extLst>
            </p:cNvPr>
            <p:cNvSpPr>
              <a:spLocks noChangeAspect="1" noEditPoints="1"/>
            </p:cNvSpPr>
            <p:nvPr userDrawn="1"/>
          </p:nvSpPr>
          <p:spPr bwMode="black">
            <a:xfrm>
              <a:off x="11586739" y="6321202"/>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rgbClr val="0096D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HP Simplified Light"/>
              </a:endParaRPr>
            </a:p>
          </p:txBody>
        </p:sp>
      </p:grpSp>
    </p:spTree>
    <p:extLst>
      <p:ext uri="{BB962C8B-B14F-4D97-AF65-F5344CB8AC3E}">
        <p14:creationId xmlns:p14="http://schemas.microsoft.com/office/powerpoint/2010/main" val="1283698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25</a:t>
            </a:fld>
            <a:endParaRPr lang="en-US" dirty="0"/>
          </a:p>
        </p:txBody>
      </p:sp>
      <p:sp>
        <p:nvSpPr>
          <p:cNvPr id="3" name="Title 2"/>
          <p:cNvSpPr>
            <a:spLocks noGrp="1"/>
          </p:cNvSpPr>
          <p:nvPr>
            <p:ph type="title"/>
          </p:nvPr>
        </p:nvSpPr>
        <p:spPr/>
        <p:txBody>
          <a:bodyPr/>
          <a:lstStyle/>
          <a:p>
            <a:r>
              <a:rPr lang="en-US" b="1" dirty="0">
                <a:solidFill>
                  <a:schemeClr val="bg1"/>
                </a:solidFill>
              </a:rPr>
              <a:t>Contact </a:t>
            </a:r>
            <a:br>
              <a:rPr lang="en-US" b="1" dirty="0">
                <a:solidFill>
                  <a:schemeClr val="bg1"/>
                </a:solidFill>
              </a:rPr>
            </a:br>
            <a:r>
              <a:rPr lang="en-US" b="1" dirty="0">
                <a:solidFill>
                  <a:schemeClr val="bg1"/>
                </a:solidFill>
              </a:rPr>
              <a:t>Information:</a:t>
            </a:r>
          </a:p>
        </p:txBody>
      </p:sp>
      <p:sp>
        <p:nvSpPr>
          <p:cNvPr id="4" name="Title 2"/>
          <p:cNvSpPr txBox="1">
            <a:spLocks/>
          </p:cNvSpPr>
          <p:nvPr/>
        </p:nvSpPr>
        <p:spPr>
          <a:xfrm>
            <a:off x="6788650" y="1392281"/>
            <a:ext cx="4187371" cy="1783443"/>
          </a:xfrm>
          <a:prstGeom prst="rect">
            <a:avLst/>
          </a:prstGeom>
          <a:effectLst/>
        </p:spPr>
        <p:txBody>
          <a:bodyPr vert="horz" wrap="square" lIns="0" tIns="0" rIns="0" bIns="0" rtlCol="0" anchor="ctr"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endParaRPr lang="en-US" sz="4000" b="1" dirty="0">
              <a:solidFill>
                <a:schemeClr val="tx1"/>
              </a:solidFill>
            </a:endParaRPr>
          </a:p>
        </p:txBody>
      </p:sp>
      <p:sp>
        <p:nvSpPr>
          <p:cNvPr id="5" name="TextBox 4"/>
          <p:cNvSpPr txBox="1"/>
          <p:nvPr/>
        </p:nvSpPr>
        <p:spPr>
          <a:xfrm>
            <a:off x="6100349" y="3096561"/>
            <a:ext cx="5260167" cy="506292"/>
          </a:xfrm>
          <a:prstGeom prst="rect">
            <a:avLst/>
          </a:prstGeom>
          <a:noFill/>
        </p:spPr>
        <p:txBody>
          <a:bodyPr wrap="square" rtlCol="0">
            <a:spAutoFit/>
          </a:bodyPr>
          <a:lstStyle/>
          <a:p>
            <a:pPr>
              <a:lnSpc>
                <a:spcPct val="150000"/>
              </a:lnSpc>
            </a:pPr>
            <a:r>
              <a:rPr lang="en-US" sz="2000" b="1" dirty="0">
                <a:solidFill>
                  <a:schemeClr val="accent2"/>
                </a:solidFill>
                <a:latin typeface="Prometo Medium" panose="020B0604020202020204" charset="0"/>
              </a:rPr>
              <a:t>Fran Ayalasomayajula</a:t>
            </a:r>
          </a:p>
        </p:txBody>
      </p:sp>
      <p:sp>
        <p:nvSpPr>
          <p:cNvPr id="7" name="Rectangle 6"/>
          <p:cNvSpPr/>
          <p:nvPr/>
        </p:nvSpPr>
        <p:spPr>
          <a:xfrm>
            <a:off x="6100349" y="3626244"/>
            <a:ext cx="5260168" cy="338554"/>
          </a:xfrm>
          <a:prstGeom prst="rect">
            <a:avLst/>
          </a:prstGeom>
        </p:spPr>
        <p:txBody>
          <a:bodyPr wrap="square">
            <a:spAutoFit/>
          </a:bodyPr>
          <a:lstStyle/>
          <a:p>
            <a:r>
              <a:rPr lang="en-US" sz="1600" i="1" dirty="0">
                <a:solidFill>
                  <a:schemeClr val="accent1"/>
                </a:solidFill>
              </a:rPr>
              <a:t>Head of Population Health</a:t>
            </a:r>
          </a:p>
        </p:txBody>
      </p:sp>
      <p:sp>
        <p:nvSpPr>
          <p:cNvPr id="11" name="Rectangle 10"/>
          <p:cNvSpPr/>
          <p:nvPr/>
        </p:nvSpPr>
        <p:spPr>
          <a:xfrm>
            <a:off x="6100348" y="3988189"/>
            <a:ext cx="4875673" cy="338554"/>
          </a:xfrm>
          <a:prstGeom prst="rect">
            <a:avLst/>
          </a:prstGeom>
        </p:spPr>
        <p:txBody>
          <a:bodyPr wrap="square">
            <a:spAutoFit/>
          </a:bodyPr>
          <a:lstStyle/>
          <a:p>
            <a:r>
              <a:rPr lang="en-US" sz="1600" i="1" dirty="0">
                <a:solidFill>
                  <a:schemeClr val="accent1"/>
                </a:solidFill>
              </a:rPr>
              <a:t>HP Inc.</a:t>
            </a:r>
          </a:p>
        </p:txBody>
      </p:sp>
      <p:sp>
        <p:nvSpPr>
          <p:cNvPr id="9" name="Rectangle 8">
            <a:extLst>
              <a:ext uri="{FF2B5EF4-FFF2-40B4-BE49-F238E27FC236}">
                <a16:creationId xmlns:a16="http://schemas.microsoft.com/office/drawing/2014/main" id="{0DA0B3F7-114B-4486-AF9B-0507758CC396}"/>
              </a:ext>
            </a:extLst>
          </p:cNvPr>
          <p:cNvSpPr/>
          <p:nvPr/>
        </p:nvSpPr>
        <p:spPr>
          <a:xfrm>
            <a:off x="6096000" y="4665297"/>
            <a:ext cx="4875673" cy="338554"/>
          </a:xfrm>
          <a:prstGeom prst="rect">
            <a:avLst/>
          </a:prstGeom>
        </p:spPr>
        <p:txBody>
          <a:bodyPr wrap="square">
            <a:spAutoFit/>
          </a:bodyPr>
          <a:lstStyle/>
          <a:p>
            <a:r>
              <a:rPr lang="en-US" sz="1600" i="1" dirty="0">
                <a:solidFill>
                  <a:schemeClr val="accent1"/>
                </a:solidFill>
              </a:rPr>
              <a:t>linkedin.com/in/</a:t>
            </a:r>
            <a:r>
              <a:rPr lang="en-US" sz="1600" i="1" dirty="0" err="1">
                <a:solidFill>
                  <a:schemeClr val="accent1"/>
                </a:solidFill>
              </a:rPr>
              <a:t>franceswalls</a:t>
            </a:r>
            <a:endParaRPr lang="en-US" sz="1600" i="1" dirty="0">
              <a:solidFill>
                <a:schemeClr val="accent1"/>
              </a:solidFill>
            </a:endParaRPr>
          </a:p>
        </p:txBody>
      </p:sp>
      <p:sp>
        <p:nvSpPr>
          <p:cNvPr id="10" name="Rectangle 9">
            <a:extLst>
              <a:ext uri="{FF2B5EF4-FFF2-40B4-BE49-F238E27FC236}">
                <a16:creationId xmlns:a16="http://schemas.microsoft.com/office/drawing/2014/main" id="{67B59BA8-B774-4DF2-8EC5-A3FAC1D55E58}"/>
              </a:ext>
            </a:extLst>
          </p:cNvPr>
          <p:cNvSpPr/>
          <p:nvPr/>
        </p:nvSpPr>
        <p:spPr>
          <a:xfrm>
            <a:off x="6096000" y="5003851"/>
            <a:ext cx="4875673" cy="338554"/>
          </a:xfrm>
          <a:prstGeom prst="rect">
            <a:avLst/>
          </a:prstGeom>
        </p:spPr>
        <p:txBody>
          <a:bodyPr wrap="square">
            <a:spAutoFit/>
          </a:bodyPr>
          <a:lstStyle/>
          <a:p>
            <a:r>
              <a:rPr lang="en-US" sz="1600" i="1" dirty="0">
                <a:solidFill>
                  <a:schemeClr val="accent1"/>
                </a:solidFill>
              </a:rPr>
              <a:t>@</a:t>
            </a:r>
            <a:r>
              <a:rPr lang="en-US" sz="1600" i="1" dirty="0" err="1">
                <a:solidFill>
                  <a:schemeClr val="accent1"/>
                </a:solidFill>
              </a:rPr>
              <a:t>fawalls</a:t>
            </a:r>
            <a:endParaRPr lang="en-US" sz="1600" i="1" dirty="0">
              <a:solidFill>
                <a:schemeClr val="accent1"/>
              </a:solidFill>
            </a:endParaRPr>
          </a:p>
        </p:txBody>
      </p:sp>
      <p:sp>
        <p:nvSpPr>
          <p:cNvPr id="6" name="Rectangle 5">
            <a:extLst>
              <a:ext uri="{FF2B5EF4-FFF2-40B4-BE49-F238E27FC236}">
                <a16:creationId xmlns:a16="http://schemas.microsoft.com/office/drawing/2014/main" id="{EE3DBAF3-395C-4FB1-82ED-CF1A17DF921C}"/>
              </a:ext>
            </a:extLst>
          </p:cNvPr>
          <p:cNvSpPr/>
          <p:nvPr/>
        </p:nvSpPr>
        <p:spPr>
          <a:xfrm>
            <a:off x="6098214" y="4326743"/>
            <a:ext cx="2605200" cy="338554"/>
          </a:xfrm>
          <a:prstGeom prst="rect">
            <a:avLst/>
          </a:prstGeom>
        </p:spPr>
        <p:txBody>
          <a:bodyPr wrap="none">
            <a:spAutoFit/>
          </a:bodyPr>
          <a:lstStyle/>
          <a:p>
            <a:pPr lvl="0"/>
            <a:r>
              <a:rPr lang="en-US" sz="1600" i="1" dirty="0">
                <a:solidFill>
                  <a:srgbClr val="1E22AA"/>
                </a:solidFill>
              </a:rPr>
              <a:t>frances.a.walls@hp.com</a:t>
            </a:r>
          </a:p>
        </p:txBody>
      </p:sp>
      <p:grpSp>
        <p:nvGrpSpPr>
          <p:cNvPr id="12" name="Group 11">
            <a:extLst>
              <a:ext uri="{FF2B5EF4-FFF2-40B4-BE49-F238E27FC236}">
                <a16:creationId xmlns:a16="http://schemas.microsoft.com/office/drawing/2014/main" id="{7E65194E-A79F-48EB-AAF4-E2A006226902}"/>
              </a:ext>
            </a:extLst>
          </p:cNvPr>
          <p:cNvGrpSpPr/>
          <p:nvPr/>
        </p:nvGrpSpPr>
        <p:grpSpPr>
          <a:xfrm>
            <a:off x="11429189" y="6315614"/>
            <a:ext cx="376389" cy="376291"/>
            <a:chOff x="11576902" y="6311365"/>
            <a:chExt cx="376291" cy="376291"/>
          </a:xfrm>
        </p:grpSpPr>
        <p:sp>
          <p:nvSpPr>
            <p:cNvPr id="13" name="Oval 12">
              <a:extLst>
                <a:ext uri="{FF2B5EF4-FFF2-40B4-BE49-F238E27FC236}">
                  <a16:creationId xmlns:a16="http://schemas.microsoft.com/office/drawing/2014/main" id="{10287BC7-05FB-405A-8F27-E732D3C24ABA}"/>
                </a:ext>
              </a:extLst>
            </p:cNvPr>
            <p:cNvSpPr/>
            <p:nvPr userDrawn="1"/>
          </p:nvSpPr>
          <p:spPr>
            <a:xfrm>
              <a:off x="11576902" y="6311365"/>
              <a:ext cx="376291" cy="376291"/>
            </a:xfrm>
            <a:prstGeom prst="ellipse">
              <a:avLst/>
            </a:prstGeom>
            <a:solidFill>
              <a:sysClr val="window" lastClr="FFFFFF"/>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9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HP Simplified Light"/>
                <a:ea typeface="+mn-ea"/>
                <a:cs typeface="+mn-cs"/>
              </a:endParaRPr>
            </a:p>
          </p:txBody>
        </p:sp>
        <p:sp>
          <p:nvSpPr>
            <p:cNvPr id="14" name="logo">
              <a:extLst>
                <a:ext uri="{FF2B5EF4-FFF2-40B4-BE49-F238E27FC236}">
                  <a16:creationId xmlns:a16="http://schemas.microsoft.com/office/drawing/2014/main" id="{EA34D373-0833-4D82-80DB-1E2611835914}"/>
                </a:ext>
              </a:extLst>
            </p:cNvPr>
            <p:cNvSpPr>
              <a:spLocks noChangeAspect="1" noEditPoints="1"/>
            </p:cNvSpPr>
            <p:nvPr userDrawn="1"/>
          </p:nvSpPr>
          <p:spPr bwMode="black">
            <a:xfrm>
              <a:off x="11586739" y="6321202"/>
              <a:ext cx="356616" cy="356616"/>
            </a:xfrm>
            <a:custGeom>
              <a:avLst/>
              <a:gdLst>
                <a:gd name="T0" fmla="*/ 864 w 1728"/>
                <a:gd name="T1" fmla="*/ 1728 h 1728"/>
                <a:gd name="T2" fmla="*/ 838 w 1728"/>
                <a:gd name="T3" fmla="*/ 1728 h 1728"/>
                <a:gd name="T4" fmla="*/ 1015 w 1728"/>
                <a:gd name="T5" fmla="*/ 1243 h 1728"/>
                <a:gd name="T6" fmla="*/ 1258 w 1728"/>
                <a:gd name="T7" fmla="*/ 1243 h 1728"/>
                <a:gd name="T8" fmla="*/ 1362 w 1728"/>
                <a:gd name="T9" fmla="*/ 1170 h 1728"/>
                <a:gd name="T10" fmla="*/ 1554 w 1728"/>
                <a:gd name="T11" fmla="*/ 643 h 1728"/>
                <a:gd name="T12" fmla="*/ 1444 w 1728"/>
                <a:gd name="T13" fmla="*/ 487 h 1728"/>
                <a:gd name="T14" fmla="*/ 1107 w 1728"/>
                <a:gd name="T15" fmla="*/ 487 h 1728"/>
                <a:gd name="T16" fmla="*/ 824 w 1728"/>
                <a:gd name="T17" fmla="*/ 1264 h 1728"/>
                <a:gd name="T18" fmla="*/ 824 w 1728"/>
                <a:gd name="T19" fmla="*/ 1264 h 1728"/>
                <a:gd name="T20" fmla="*/ 664 w 1728"/>
                <a:gd name="T21" fmla="*/ 1705 h 1728"/>
                <a:gd name="T22" fmla="*/ 0 w 1728"/>
                <a:gd name="T23" fmla="*/ 864 h 1728"/>
                <a:gd name="T24" fmla="*/ 631 w 1728"/>
                <a:gd name="T25" fmla="*/ 32 h 1728"/>
                <a:gd name="T26" fmla="*/ 465 w 1728"/>
                <a:gd name="T27" fmla="*/ 487 h 1728"/>
                <a:gd name="T28" fmla="*/ 465 w 1728"/>
                <a:gd name="T29" fmla="*/ 487 h 1728"/>
                <a:gd name="T30" fmla="*/ 190 w 1728"/>
                <a:gd name="T31" fmla="*/ 1243 h 1728"/>
                <a:gd name="T32" fmla="*/ 373 w 1728"/>
                <a:gd name="T33" fmla="*/ 1243 h 1728"/>
                <a:gd name="T34" fmla="*/ 607 w 1728"/>
                <a:gd name="T35" fmla="*/ 600 h 1728"/>
                <a:gd name="T36" fmla="*/ 745 w 1728"/>
                <a:gd name="T37" fmla="*/ 600 h 1728"/>
                <a:gd name="T38" fmla="*/ 511 w 1728"/>
                <a:gd name="T39" fmla="*/ 1243 h 1728"/>
                <a:gd name="T40" fmla="*/ 694 w 1728"/>
                <a:gd name="T41" fmla="*/ 1243 h 1728"/>
                <a:gd name="T42" fmla="*/ 912 w 1728"/>
                <a:gd name="T43" fmla="*/ 643 h 1728"/>
                <a:gd name="T44" fmla="*/ 802 w 1728"/>
                <a:gd name="T45" fmla="*/ 487 h 1728"/>
                <a:gd name="T46" fmla="*/ 649 w 1728"/>
                <a:gd name="T47" fmla="*/ 487 h 1728"/>
                <a:gd name="T48" fmla="*/ 825 w 1728"/>
                <a:gd name="T49" fmla="*/ 1 h 1728"/>
                <a:gd name="T50" fmla="*/ 864 w 1728"/>
                <a:gd name="T51" fmla="*/ 0 h 1728"/>
                <a:gd name="T52" fmla="*/ 1728 w 1728"/>
                <a:gd name="T53" fmla="*/ 864 h 1728"/>
                <a:gd name="T54" fmla="*/ 864 w 1728"/>
                <a:gd name="T55" fmla="*/ 1728 h 1728"/>
                <a:gd name="T56" fmla="*/ 1387 w 1728"/>
                <a:gd name="T57" fmla="*/ 600 h 1728"/>
                <a:gd name="T58" fmla="*/ 1249 w 1728"/>
                <a:gd name="T59" fmla="*/ 600 h 1728"/>
                <a:gd name="T60" fmla="*/ 1057 w 1728"/>
                <a:gd name="T61" fmla="*/ 1129 h 1728"/>
                <a:gd name="T62" fmla="*/ 1194 w 1728"/>
                <a:gd name="T63" fmla="*/ 1129 h 1728"/>
                <a:gd name="T64" fmla="*/ 1387 w 1728"/>
                <a:gd name="T65" fmla="*/ 600 h 1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728" h="1728">
                  <a:moveTo>
                    <a:pt x="864" y="1728"/>
                  </a:moveTo>
                  <a:cubicBezTo>
                    <a:pt x="856" y="1728"/>
                    <a:pt x="847" y="1728"/>
                    <a:pt x="838" y="1728"/>
                  </a:cubicBezTo>
                  <a:cubicBezTo>
                    <a:pt x="1015" y="1243"/>
                    <a:pt x="1015" y="1243"/>
                    <a:pt x="1015" y="1243"/>
                  </a:cubicBezTo>
                  <a:cubicBezTo>
                    <a:pt x="1258" y="1243"/>
                    <a:pt x="1258" y="1243"/>
                    <a:pt x="1258" y="1243"/>
                  </a:cubicBezTo>
                  <a:cubicBezTo>
                    <a:pt x="1301" y="1243"/>
                    <a:pt x="1347" y="1210"/>
                    <a:pt x="1362" y="1170"/>
                  </a:cubicBezTo>
                  <a:cubicBezTo>
                    <a:pt x="1554" y="643"/>
                    <a:pt x="1554" y="643"/>
                    <a:pt x="1554" y="643"/>
                  </a:cubicBezTo>
                  <a:cubicBezTo>
                    <a:pt x="1585" y="557"/>
                    <a:pt x="1536" y="487"/>
                    <a:pt x="1444" y="487"/>
                  </a:cubicBezTo>
                  <a:cubicBezTo>
                    <a:pt x="1107" y="487"/>
                    <a:pt x="1107" y="487"/>
                    <a:pt x="1107" y="487"/>
                  </a:cubicBezTo>
                  <a:cubicBezTo>
                    <a:pt x="824" y="1264"/>
                    <a:pt x="824" y="1264"/>
                    <a:pt x="824" y="1264"/>
                  </a:cubicBezTo>
                  <a:cubicBezTo>
                    <a:pt x="824" y="1264"/>
                    <a:pt x="824" y="1264"/>
                    <a:pt x="824" y="1264"/>
                  </a:cubicBezTo>
                  <a:cubicBezTo>
                    <a:pt x="664" y="1705"/>
                    <a:pt x="664" y="1705"/>
                    <a:pt x="664" y="1705"/>
                  </a:cubicBezTo>
                  <a:cubicBezTo>
                    <a:pt x="283" y="1614"/>
                    <a:pt x="0" y="1272"/>
                    <a:pt x="0" y="864"/>
                  </a:cubicBezTo>
                  <a:cubicBezTo>
                    <a:pt x="0" y="468"/>
                    <a:pt x="267" y="134"/>
                    <a:pt x="631" y="32"/>
                  </a:cubicBezTo>
                  <a:cubicBezTo>
                    <a:pt x="465" y="487"/>
                    <a:pt x="465" y="487"/>
                    <a:pt x="465" y="487"/>
                  </a:cubicBezTo>
                  <a:cubicBezTo>
                    <a:pt x="465" y="487"/>
                    <a:pt x="465" y="487"/>
                    <a:pt x="465" y="487"/>
                  </a:cubicBezTo>
                  <a:cubicBezTo>
                    <a:pt x="190" y="1243"/>
                    <a:pt x="190" y="1243"/>
                    <a:pt x="190" y="1243"/>
                  </a:cubicBezTo>
                  <a:cubicBezTo>
                    <a:pt x="373" y="1243"/>
                    <a:pt x="373" y="1243"/>
                    <a:pt x="373" y="1243"/>
                  </a:cubicBezTo>
                  <a:cubicBezTo>
                    <a:pt x="607" y="600"/>
                    <a:pt x="607" y="600"/>
                    <a:pt x="607" y="600"/>
                  </a:cubicBezTo>
                  <a:cubicBezTo>
                    <a:pt x="745" y="600"/>
                    <a:pt x="745" y="600"/>
                    <a:pt x="745" y="600"/>
                  </a:cubicBezTo>
                  <a:cubicBezTo>
                    <a:pt x="511" y="1243"/>
                    <a:pt x="511" y="1243"/>
                    <a:pt x="511" y="1243"/>
                  </a:cubicBezTo>
                  <a:cubicBezTo>
                    <a:pt x="694" y="1243"/>
                    <a:pt x="694" y="1243"/>
                    <a:pt x="694" y="1243"/>
                  </a:cubicBezTo>
                  <a:cubicBezTo>
                    <a:pt x="912" y="643"/>
                    <a:pt x="912" y="643"/>
                    <a:pt x="912" y="643"/>
                  </a:cubicBezTo>
                  <a:cubicBezTo>
                    <a:pt x="943" y="557"/>
                    <a:pt x="894" y="487"/>
                    <a:pt x="802" y="487"/>
                  </a:cubicBezTo>
                  <a:cubicBezTo>
                    <a:pt x="649" y="487"/>
                    <a:pt x="649" y="487"/>
                    <a:pt x="649" y="487"/>
                  </a:cubicBezTo>
                  <a:cubicBezTo>
                    <a:pt x="825" y="1"/>
                    <a:pt x="825" y="1"/>
                    <a:pt x="825" y="1"/>
                  </a:cubicBezTo>
                  <a:cubicBezTo>
                    <a:pt x="838" y="1"/>
                    <a:pt x="851" y="0"/>
                    <a:pt x="864" y="0"/>
                  </a:cubicBezTo>
                  <a:cubicBezTo>
                    <a:pt x="1341" y="0"/>
                    <a:pt x="1728" y="387"/>
                    <a:pt x="1728" y="864"/>
                  </a:cubicBezTo>
                  <a:cubicBezTo>
                    <a:pt x="1728" y="1341"/>
                    <a:pt x="1341" y="1728"/>
                    <a:pt x="864" y="1728"/>
                  </a:cubicBezTo>
                  <a:close/>
                  <a:moveTo>
                    <a:pt x="1387" y="600"/>
                  </a:moveTo>
                  <a:cubicBezTo>
                    <a:pt x="1249" y="600"/>
                    <a:pt x="1249" y="600"/>
                    <a:pt x="1249" y="600"/>
                  </a:cubicBezTo>
                  <a:cubicBezTo>
                    <a:pt x="1057" y="1129"/>
                    <a:pt x="1057" y="1129"/>
                    <a:pt x="1057" y="1129"/>
                  </a:cubicBezTo>
                  <a:cubicBezTo>
                    <a:pt x="1194" y="1129"/>
                    <a:pt x="1194" y="1129"/>
                    <a:pt x="1194" y="1129"/>
                  </a:cubicBezTo>
                  <a:lnTo>
                    <a:pt x="1387" y="600"/>
                  </a:lnTo>
                  <a:close/>
                </a:path>
              </a:pathLst>
            </a:custGeom>
            <a:solidFill>
              <a:srgbClr val="0096D6"/>
            </a:solidFill>
            <a:ln>
              <a:noFill/>
            </a:ln>
          </p:spPr>
          <p:txBody>
            <a:bodyPr vert="horz" wrap="square" lIns="91440" tIns="45720" rIns="91440" bIns="45720" numCol="1" anchor="t" anchorCtr="0" compatLnSpc="1">
              <a:prstTxWarp prst="textNoShape">
                <a:avLst/>
              </a:prstTxWarp>
            </a:bodyP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HP Simplified Light"/>
              </a:endParaRPr>
            </a:p>
          </p:txBody>
        </p:sp>
      </p:grpSp>
    </p:spTree>
    <p:custDataLst>
      <p:custData r:id="rId1"/>
    </p:custDataLst>
    <p:extLst>
      <p:ext uri="{BB962C8B-B14F-4D97-AF65-F5344CB8AC3E}">
        <p14:creationId xmlns:p14="http://schemas.microsoft.com/office/powerpoint/2010/main" val="9892538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26</a:t>
            </a:fld>
            <a:endParaRPr lang="en-US" dirty="0"/>
          </a:p>
        </p:txBody>
      </p:sp>
      <p:sp>
        <p:nvSpPr>
          <p:cNvPr id="3" name="Title 2"/>
          <p:cNvSpPr>
            <a:spLocks noGrp="1"/>
          </p:cNvSpPr>
          <p:nvPr>
            <p:ph type="title"/>
          </p:nvPr>
        </p:nvSpPr>
        <p:spPr/>
        <p:txBody>
          <a:bodyPr/>
          <a:lstStyle/>
          <a:p>
            <a:r>
              <a:rPr lang="en-US" b="1" dirty="0">
                <a:solidFill>
                  <a:schemeClr val="bg1"/>
                </a:solidFill>
              </a:rPr>
              <a:t>Questions</a:t>
            </a:r>
          </a:p>
        </p:txBody>
      </p:sp>
      <p:sp>
        <p:nvSpPr>
          <p:cNvPr id="4" name="Title 2"/>
          <p:cNvSpPr txBox="1">
            <a:spLocks/>
          </p:cNvSpPr>
          <p:nvPr/>
        </p:nvSpPr>
        <p:spPr>
          <a:xfrm>
            <a:off x="6788650" y="1392281"/>
            <a:ext cx="4187371" cy="1783443"/>
          </a:xfrm>
          <a:prstGeom prst="rect">
            <a:avLst/>
          </a:prstGeom>
          <a:effectLst/>
        </p:spPr>
        <p:txBody>
          <a:bodyPr vert="horz" wrap="square" lIns="0" tIns="0" rIns="0" bIns="0" rtlCol="0" anchor="ctr"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endParaRPr lang="en-US" sz="4000" b="1" dirty="0">
              <a:solidFill>
                <a:schemeClr val="tx1"/>
              </a:solidFill>
            </a:endParaRPr>
          </a:p>
        </p:txBody>
      </p:sp>
      <p:sp>
        <p:nvSpPr>
          <p:cNvPr id="5" name="TextBox 4"/>
          <p:cNvSpPr txBox="1"/>
          <p:nvPr/>
        </p:nvSpPr>
        <p:spPr>
          <a:xfrm>
            <a:off x="5909848" y="2534454"/>
            <a:ext cx="5260167" cy="1569660"/>
          </a:xfrm>
          <a:prstGeom prst="rect">
            <a:avLst/>
          </a:prstGeom>
          <a:noFill/>
        </p:spPr>
        <p:txBody>
          <a:bodyPr wrap="square" rtlCol="0">
            <a:spAutoFit/>
          </a:bodyPr>
          <a:lstStyle/>
          <a:p>
            <a:pPr algn="ctr">
              <a:lnSpc>
                <a:spcPct val="150000"/>
              </a:lnSpc>
            </a:pPr>
            <a:r>
              <a:rPr lang="en-US" sz="3200" b="1" dirty="0">
                <a:solidFill>
                  <a:schemeClr val="accent2"/>
                </a:solidFill>
                <a:latin typeface="Prometo Medium" panose="020B0604020202020204" charset="0"/>
              </a:rPr>
              <a:t>Please </a:t>
            </a:r>
            <a:r>
              <a:rPr lang="en-US" sz="3200" b="1" dirty="0" smtClean="0">
                <a:solidFill>
                  <a:schemeClr val="accent2"/>
                </a:solidFill>
                <a:latin typeface="Prometo Medium" panose="020B0604020202020204" charset="0"/>
              </a:rPr>
              <a:t>enter your questions into the questions box</a:t>
            </a:r>
            <a:endParaRPr lang="en-US" sz="3200" b="1" dirty="0">
              <a:solidFill>
                <a:schemeClr val="accent2"/>
              </a:solidFill>
              <a:latin typeface="Prometo Medium" panose="020B0604020202020204" charset="0"/>
            </a:endParaRPr>
          </a:p>
        </p:txBody>
      </p:sp>
    </p:spTree>
    <p:custDataLst>
      <p:custData r:id="rId1"/>
    </p:custDataLst>
    <p:extLst>
      <p:ext uri="{BB962C8B-B14F-4D97-AF65-F5344CB8AC3E}">
        <p14:creationId xmlns:p14="http://schemas.microsoft.com/office/powerpoint/2010/main" val="2803712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Placeholder 6">
            <a:extLst>
              <a:ext uri="{FF2B5EF4-FFF2-40B4-BE49-F238E27FC236}">
                <a16:creationId xmlns:a16="http://schemas.microsoft.com/office/drawing/2014/main" id="{503CF70D-2C3F-4160-8BC8-10EE8435B0C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82" t="11874" r="18184" b="35843"/>
          <a:stretch/>
        </p:blipFill>
        <p:spPr>
          <a:xfrm rot="19800000">
            <a:off x="8364375" y="2330417"/>
            <a:ext cx="2614625" cy="2615824"/>
          </a:xfrm>
          <a:prstGeom prst="ellipse">
            <a:avLst/>
          </a:prstGeom>
          <a:noFill/>
          <a:ln>
            <a:noFill/>
          </a:ln>
        </p:spPr>
      </p:pic>
      <p:pic>
        <p:nvPicPr>
          <p:cNvPr id="16" name="Picture Placeholder 6">
            <a:extLst>
              <a:ext uri="{FF2B5EF4-FFF2-40B4-BE49-F238E27FC236}">
                <a16:creationId xmlns:a16="http://schemas.microsoft.com/office/drawing/2014/main" id="{0F46950C-63F4-ED42-815F-C8163A797A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82" t="11874" r="18184" b="35843"/>
          <a:stretch/>
        </p:blipFill>
        <p:spPr>
          <a:xfrm rot="19800000">
            <a:off x="424536" y="1279252"/>
            <a:ext cx="2605741" cy="2606936"/>
          </a:xfrm>
          <a:prstGeom prst="ellipse">
            <a:avLst/>
          </a:prstGeom>
          <a:noFill/>
          <a:ln>
            <a:noFill/>
          </a:ln>
        </p:spPr>
      </p:pic>
      <p:sp>
        <p:nvSpPr>
          <p:cNvPr id="2" name="Slide Number Placeholder 1"/>
          <p:cNvSpPr>
            <a:spLocks noGrp="1"/>
          </p:cNvSpPr>
          <p:nvPr>
            <p:ph type="sldNum" sz="quarter" idx="10"/>
          </p:nvPr>
        </p:nvSpPr>
        <p:spPr/>
        <p:txBody>
          <a:bodyPr/>
          <a:lstStyle/>
          <a:p>
            <a:fld id="{D8D877B3-D348-4611-9BDB-C5374591D951}" type="slidenum">
              <a:rPr lang="en-US" smtClean="0"/>
              <a:pPr/>
              <a:t>27</a:t>
            </a:fld>
            <a:endParaRPr lang="en-US" dirty="0"/>
          </a:p>
        </p:txBody>
      </p:sp>
      <p:pic>
        <p:nvPicPr>
          <p:cNvPr id="3" name="Picture Placeholder 2"/>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16667" b="16667"/>
          <a:stretch>
            <a:fillRect/>
          </a:stretch>
        </p:blipFill>
        <p:spPr>
          <a:xfrm>
            <a:off x="8650535" y="2255069"/>
            <a:ext cx="2638425" cy="2638425"/>
          </a:xfrm>
          <a:prstGeom prst="ellipse">
            <a:avLst/>
          </a:prstGeom>
          <a:ln>
            <a:noFill/>
          </a:ln>
          <a:effectLst>
            <a:softEdge rad="112500"/>
          </a:effectLst>
        </p:spPr>
      </p:pic>
      <p:sp>
        <p:nvSpPr>
          <p:cNvPr id="11" name="TextBox 10"/>
          <p:cNvSpPr txBox="1"/>
          <p:nvPr/>
        </p:nvSpPr>
        <p:spPr>
          <a:xfrm>
            <a:off x="9075421" y="5189297"/>
            <a:ext cx="2714464" cy="957506"/>
          </a:xfrm>
          <a:prstGeom prst="rect">
            <a:avLst/>
          </a:prstGeom>
          <a:noFill/>
        </p:spPr>
        <p:txBody>
          <a:bodyPr wrap="square" lIns="0" rIns="0" rtlCol="0">
            <a:spAutoFit/>
          </a:bodyPr>
          <a:lstStyle/>
          <a:p>
            <a:pPr algn="ctr">
              <a:lnSpc>
                <a:spcPct val="120000"/>
              </a:lnSpc>
            </a:pPr>
            <a:r>
              <a:rPr lang="en-US" sz="1200" i="1" dirty="0">
                <a:solidFill>
                  <a:schemeClr val="tx1">
                    <a:alpha val="70000"/>
                  </a:schemeClr>
                </a:solidFill>
                <a:latin typeface="Century Gothic" panose="020B0502020202020204" pitchFamily="34" charset="0"/>
              </a:rPr>
              <a:t>Senior Director</a:t>
            </a:r>
          </a:p>
          <a:p>
            <a:pPr algn="ctr">
              <a:lnSpc>
                <a:spcPct val="120000"/>
              </a:lnSpc>
            </a:pPr>
            <a:r>
              <a:rPr lang="en-US" sz="1200" i="1" dirty="0">
                <a:solidFill>
                  <a:schemeClr val="tx1">
                    <a:alpha val="70000"/>
                  </a:schemeClr>
                </a:solidFill>
                <a:latin typeface="Century Gothic" panose="020B0502020202020204" pitchFamily="34" charset="0"/>
              </a:rPr>
              <a:t>Parks Associates</a:t>
            </a:r>
          </a:p>
          <a:p>
            <a:pPr algn="ctr">
              <a:lnSpc>
                <a:spcPct val="120000"/>
              </a:lnSpc>
            </a:pPr>
            <a:r>
              <a:rPr lang="nl-NL" sz="1200" i="1" dirty="0">
                <a:solidFill>
                  <a:schemeClr val="tx1">
                    <a:alpha val="70000"/>
                  </a:schemeClr>
                </a:solidFill>
                <a:latin typeface="Century Gothic" panose="020B0502020202020204" pitchFamily="34" charset="0"/>
                <a:hlinkClick r:id="rId5"/>
              </a:rPr>
              <a:t>jennifer.kent@parksassociates.com</a:t>
            </a:r>
            <a:endParaRPr lang="nl-NL" sz="1200" i="1" dirty="0">
              <a:solidFill>
                <a:schemeClr val="tx1">
                  <a:alpha val="70000"/>
                </a:schemeClr>
              </a:solidFill>
              <a:latin typeface="Century Gothic" panose="020B0502020202020204" pitchFamily="34" charset="0"/>
            </a:endParaRPr>
          </a:p>
          <a:p>
            <a:pPr algn="ctr">
              <a:lnSpc>
                <a:spcPct val="120000"/>
              </a:lnSpc>
            </a:pPr>
            <a:endParaRPr lang="en-US" sz="1200" i="1" dirty="0">
              <a:solidFill>
                <a:schemeClr val="tx1">
                  <a:alpha val="70000"/>
                </a:schemeClr>
              </a:solidFill>
              <a:latin typeface="Century Gothic" panose="020B0502020202020204" pitchFamily="34" charset="0"/>
            </a:endParaRPr>
          </a:p>
        </p:txBody>
      </p:sp>
      <p:sp>
        <p:nvSpPr>
          <p:cNvPr id="20" name="Title 1">
            <a:extLst>
              <a:ext uri="{FF2B5EF4-FFF2-40B4-BE49-F238E27FC236}">
                <a16:creationId xmlns:a16="http://schemas.microsoft.com/office/drawing/2014/main" id="{4DAF99CA-48C9-2942-96FD-52DD3C8813F8}"/>
              </a:ext>
            </a:extLst>
          </p:cNvPr>
          <p:cNvSpPr txBox="1">
            <a:spLocks/>
          </p:cNvSpPr>
          <p:nvPr/>
        </p:nvSpPr>
        <p:spPr>
          <a:xfrm>
            <a:off x="783521" y="685287"/>
            <a:ext cx="9833429" cy="1028700"/>
          </a:xfrm>
          <a:prstGeom prst="rect">
            <a:avLst/>
          </a:prstGeom>
        </p:spPr>
        <p:txBody>
          <a:bodyPr wrap="square" lIns="0"/>
          <a:lstStyle>
            <a:lvl1pPr algn="l" defTabSz="914318" rtl="0" eaLnBrk="1" latinLnBrk="0" hangingPunct="1">
              <a:lnSpc>
                <a:spcPct val="75000"/>
              </a:lnSpc>
              <a:spcBef>
                <a:spcPct val="0"/>
              </a:spcBef>
              <a:buNone/>
              <a:defRPr sz="3600" b="0" i="1" kern="1200" spc="0" baseline="0">
                <a:solidFill>
                  <a:srgbClr val="1E22AA"/>
                </a:solidFill>
                <a:latin typeface="Prometo Medium" panose="020B0604030203060203" pitchFamily="34" charset="77"/>
                <a:ea typeface="+mj-ea"/>
                <a:cs typeface="+mj-cs"/>
              </a:defRPr>
            </a:lvl1pPr>
          </a:lstStyle>
          <a:p>
            <a:r>
              <a:rPr lang="en-US" dirty="0"/>
              <a:t>Panelists</a:t>
            </a:r>
          </a:p>
        </p:txBody>
      </p:sp>
      <p:sp>
        <p:nvSpPr>
          <p:cNvPr id="19" name="TextBox 18"/>
          <p:cNvSpPr txBox="1"/>
          <p:nvPr/>
        </p:nvSpPr>
        <p:spPr>
          <a:xfrm>
            <a:off x="8873563" y="4781028"/>
            <a:ext cx="2968085" cy="416011"/>
          </a:xfrm>
          <a:prstGeom prst="rect">
            <a:avLst/>
          </a:prstGeom>
          <a:noFill/>
        </p:spPr>
        <p:txBody>
          <a:bodyPr wrap="square" rtlCol="0">
            <a:spAutoFit/>
          </a:bodyPr>
          <a:lstStyle/>
          <a:p>
            <a:pPr algn="ctr">
              <a:lnSpc>
                <a:spcPct val="150000"/>
              </a:lnSpc>
            </a:pPr>
            <a:r>
              <a:rPr lang="en-US" sz="1600" b="1" dirty="0">
                <a:solidFill>
                  <a:schemeClr val="accent1"/>
                </a:solidFill>
                <a:latin typeface="Prometo Medium" panose="020B0704030203060203" pitchFamily="34" charset="0"/>
              </a:rPr>
              <a:t>Jennifer Kent</a:t>
            </a:r>
          </a:p>
        </p:txBody>
      </p:sp>
      <p:pic>
        <p:nvPicPr>
          <p:cNvPr id="10" name="Picture Placeholder 6">
            <a:extLst>
              <a:ext uri="{FF2B5EF4-FFF2-40B4-BE49-F238E27FC236}">
                <a16:creationId xmlns:a16="http://schemas.microsoft.com/office/drawing/2014/main" id="{7B73C2CF-0D16-41DE-9E59-7EB698F69D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82" t="11874" r="18184" b="35843"/>
          <a:stretch/>
        </p:blipFill>
        <p:spPr>
          <a:xfrm rot="19800000">
            <a:off x="4772680" y="915214"/>
            <a:ext cx="2614625" cy="2615824"/>
          </a:xfrm>
          <a:prstGeom prst="ellipse">
            <a:avLst/>
          </a:prstGeom>
          <a:noFill/>
          <a:ln>
            <a:noFill/>
          </a:ln>
        </p:spPr>
      </p:pic>
      <p:pic>
        <p:nvPicPr>
          <p:cNvPr id="12" name="Picture Placeholder 6">
            <a:extLst>
              <a:ext uri="{FF2B5EF4-FFF2-40B4-BE49-F238E27FC236}">
                <a16:creationId xmlns:a16="http://schemas.microsoft.com/office/drawing/2014/main" id="{8BA256F7-E604-4A9B-B8BF-BD4F4C4C957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82" t="11874" r="18184" b="35843"/>
          <a:stretch/>
        </p:blipFill>
        <p:spPr>
          <a:xfrm rot="19800000">
            <a:off x="2916975" y="4016215"/>
            <a:ext cx="2614625" cy="2615824"/>
          </a:xfrm>
          <a:prstGeom prst="ellipse">
            <a:avLst/>
          </a:prstGeom>
          <a:noFill/>
          <a:ln>
            <a:noFill/>
          </a:ln>
        </p:spPr>
      </p:pic>
      <p:pic>
        <p:nvPicPr>
          <p:cNvPr id="5" name="Picture 4" descr="A person smiling for the camera&#10;&#10;Description automatically generated">
            <a:extLst>
              <a:ext uri="{FF2B5EF4-FFF2-40B4-BE49-F238E27FC236}">
                <a16:creationId xmlns:a16="http://schemas.microsoft.com/office/drawing/2014/main" id="{DF62C8E1-103E-4643-816E-4B9C3C1CDEF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20578" y="1255384"/>
            <a:ext cx="2530554" cy="2736413"/>
          </a:xfrm>
          <a:prstGeom prst="ellipse">
            <a:avLst/>
          </a:prstGeom>
          <a:ln>
            <a:noFill/>
          </a:ln>
          <a:effectLst>
            <a:softEdge rad="112500"/>
          </a:effectLst>
        </p:spPr>
      </p:pic>
      <p:pic>
        <p:nvPicPr>
          <p:cNvPr id="7" name="Picture 6" descr="A person wearing glasses and smiling at the camera&#10;&#10;Description automatically generated">
            <a:extLst>
              <a:ext uri="{FF2B5EF4-FFF2-40B4-BE49-F238E27FC236}">
                <a16:creationId xmlns:a16="http://schemas.microsoft.com/office/drawing/2014/main" id="{5ED9C60C-A6B9-4E27-BE35-7A0EA7FA930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051269" y="802448"/>
            <a:ext cx="2659278" cy="2918108"/>
          </a:xfrm>
          <a:prstGeom prst="ellipse">
            <a:avLst/>
          </a:prstGeom>
          <a:ln>
            <a:noFill/>
          </a:ln>
          <a:effectLst>
            <a:softEdge rad="112500"/>
          </a:effectLst>
        </p:spPr>
      </p:pic>
      <p:pic>
        <p:nvPicPr>
          <p:cNvPr id="15" name="Picture 14" descr="A person in a red shirt and smiling at the camera&#10;&#10;Description automatically generated">
            <a:extLst>
              <a:ext uri="{FF2B5EF4-FFF2-40B4-BE49-F238E27FC236}">
                <a16:creationId xmlns:a16="http://schemas.microsoft.com/office/drawing/2014/main" id="{BB4038C6-6801-4CEC-A503-40CCC76CCAA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099747" y="3903326"/>
            <a:ext cx="2670201" cy="2670201"/>
          </a:xfrm>
          <a:prstGeom prst="ellipse">
            <a:avLst/>
          </a:prstGeom>
          <a:ln>
            <a:noFill/>
          </a:ln>
          <a:effectLst>
            <a:softEdge rad="112500"/>
          </a:effectLst>
        </p:spPr>
      </p:pic>
      <p:sp>
        <p:nvSpPr>
          <p:cNvPr id="21" name="TextBox 20">
            <a:extLst>
              <a:ext uri="{FF2B5EF4-FFF2-40B4-BE49-F238E27FC236}">
                <a16:creationId xmlns:a16="http://schemas.microsoft.com/office/drawing/2014/main" id="{DBFC6EBD-D2A0-4393-A1BD-048DF536EBF0}"/>
              </a:ext>
            </a:extLst>
          </p:cNvPr>
          <p:cNvSpPr txBox="1"/>
          <p:nvPr/>
        </p:nvSpPr>
        <p:spPr>
          <a:xfrm>
            <a:off x="7381491" y="750123"/>
            <a:ext cx="2968085" cy="423449"/>
          </a:xfrm>
          <a:prstGeom prst="rect">
            <a:avLst/>
          </a:prstGeom>
          <a:noFill/>
        </p:spPr>
        <p:txBody>
          <a:bodyPr wrap="square" rtlCol="0">
            <a:spAutoFit/>
          </a:bodyPr>
          <a:lstStyle/>
          <a:p>
            <a:pPr algn="ctr">
              <a:lnSpc>
                <a:spcPct val="150000"/>
              </a:lnSpc>
            </a:pPr>
            <a:r>
              <a:rPr lang="en-US" sz="1600" b="1" dirty="0">
                <a:solidFill>
                  <a:schemeClr val="accent1"/>
                </a:solidFill>
                <a:latin typeface="Prometo Medium" panose="020B0704030203060203" pitchFamily="34" charset="0"/>
              </a:rPr>
              <a:t>Elinor Schoenfeld, PhD</a:t>
            </a:r>
          </a:p>
        </p:txBody>
      </p:sp>
      <p:sp>
        <p:nvSpPr>
          <p:cNvPr id="22" name="TextBox 21">
            <a:extLst>
              <a:ext uri="{FF2B5EF4-FFF2-40B4-BE49-F238E27FC236}">
                <a16:creationId xmlns:a16="http://schemas.microsoft.com/office/drawing/2014/main" id="{3104183B-7C98-4505-AAFE-3BE38700DBE3}"/>
              </a:ext>
            </a:extLst>
          </p:cNvPr>
          <p:cNvSpPr txBox="1"/>
          <p:nvPr/>
        </p:nvSpPr>
        <p:spPr>
          <a:xfrm>
            <a:off x="5498113" y="4630590"/>
            <a:ext cx="2968085" cy="954107"/>
          </a:xfrm>
          <a:prstGeom prst="rect">
            <a:avLst/>
          </a:prstGeom>
          <a:noFill/>
        </p:spPr>
        <p:txBody>
          <a:bodyPr wrap="square" rtlCol="0">
            <a:spAutoFit/>
          </a:bodyPr>
          <a:lstStyle/>
          <a:p>
            <a:pPr algn="ctr">
              <a:lnSpc>
                <a:spcPct val="150000"/>
              </a:lnSpc>
            </a:pPr>
            <a:r>
              <a:rPr lang="en-US" sz="1600" b="1" dirty="0">
                <a:solidFill>
                  <a:schemeClr val="accent1"/>
                </a:solidFill>
                <a:latin typeface="Prometo Medium" panose="020B0704030203060203" pitchFamily="34" charset="0"/>
              </a:rPr>
              <a:t>Fran Ayalasomayajula</a:t>
            </a:r>
          </a:p>
          <a:p>
            <a:pPr algn="ctr"/>
            <a:r>
              <a:rPr lang="en-US" sz="1600" b="1" dirty="0">
                <a:solidFill>
                  <a:schemeClr val="accent1"/>
                </a:solidFill>
                <a:latin typeface="Prometo Medium" panose="020B0704030203060203" pitchFamily="34" charset="0"/>
              </a:rPr>
              <a:t>Co-Chair PCH Alliance Aging &amp; Tech Task Force</a:t>
            </a:r>
          </a:p>
        </p:txBody>
      </p:sp>
      <p:sp>
        <p:nvSpPr>
          <p:cNvPr id="23" name="TextBox 22">
            <a:extLst>
              <a:ext uri="{FF2B5EF4-FFF2-40B4-BE49-F238E27FC236}">
                <a16:creationId xmlns:a16="http://schemas.microsoft.com/office/drawing/2014/main" id="{BA828B51-AA1F-47B1-8FE7-2015745F0745}"/>
              </a:ext>
            </a:extLst>
          </p:cNvPr>
          <p:cNvSpPr txBox="1"/>
          <p:nvPr/>
        </p:nvSpPr>
        <p:spPr>
          <a:xfrm>
            <a:off x="73627" y="4009466"/>
            <a:ext cx="2968085" cy="830997"/>
          </a:xfrm>
          <a:prstGeom prst="rect">
            <a:avLst/>
          </a:prstGeom>
          <a:noFill/>
        </p:spPr>
        <p:txBody>
          <a:bodyPr wrap="square" rtlCol="0">
            <a:spAutoFit/>
          </a:bodyPr>
          <a:lstStyle/>
          <a:p>
            <a:pPr algn="ctr"/>
            <a:r>
              <a:rPr lang="en-US" sz="1600" b="1" dirty="0">
                <a:solidFill>
                  <a:schemeClr val="accent1"/>
                </a:solidFill>
                <a:latin typeface="Prometo Medium" panose="020B0704030203060203" pitchFamily="34" charset="0"/>
              </a:rPr>
              <a:t>Nancy M. Green – Moderator &amp; Co-Chair PCH Alliance Aging &amp; Tech Task Force</a:t>
            </a:r>
          </a:p>
        </p:txBody>
      </p:sp>
      <p:sp>
        <p:nvSpPr>
          <p:cNvPr id="24" name="TextBox 23">
            <a:extLst>
              <a:ext uri="{FF2B5EF4-FFF2-40B4-BE49-F238E27FC236}">
                <a16:creationId xmlns:a16="http://schemas.microsoft.com/office/drawing/2014/main" id="{6594F055-986A-4556-A6E7-5159E05105E0}"/>
              </a:ext>
            </a:extLst>
          </p:cNvPr>
          <p:cNvSpPr txBox="1"/>
          <p:nvPr/>
        </p:nvSpPr>
        <p:spPr>
          <a:xfrm>
            <a:off x="7633302" y="1196086"/>
            <a:ext cx="2716274" cy="815608"/>
          </a:xfrm>
          <a:prstGeom prst="rect">
            <a:avLst/>
          </a:prstGeom>
          <a:noFill/>
        </p:spPr>
        <p:txBody>
          <a:bodyPr wrap="square" lIns="0" rIns="0" rtlCol="0">
            <a:spAutoFit/>
          </a:bodyPr>
          <a:lstStyle/>
          <a:p>
            <a:pPr algn="ctr"/>
            <a:r>
              <a:rPr lang="en-US" sz="1200" i="1" dirty="0"/>
              <a:t>Research Associate Professor</a:t>
            </a:r>
          </a:p>
          <a:p>
            <a:pPr algn="ctr"/>
            <a:r>
              <a:rPr lang="en-US" sz="1200" i="1" dirty="0"/>
              <a:t>Stony Brook Medicine</a:t>
            </a:r>
          </a:p>
          <a:p>
            <a:pPr algn="ctr"/>
            <a:r>
              <a:rPr lang="en-US" sz="1100" u="sng" dirty="0">
                <a:hlinkClick r:id="rId9"/>
              </a:rPr>
              <a:t>elinor.schoenfeld@stonybrook.edu</a:t>
            </a:r>
            <a:endParaRPr lang="en-US" sz="1100" dirty="0"/>
          </a:p>
          <a:p>
            <a:pPr algn="ctr"/>
            <a:endParaRPr lang="en-US" sz="1200" i="1" dirty="0"/>
          </a:p>
        </p:txBody>
      </p:sp>
      <p:sp>
        <p:nvSpPr>
          <p:cNvPr id="25" name="TextBox 24">
            <a:extLst>
              <a:ext uri="{FF2B5EF4-FFF2-40B4-BE49-F238E27FC236}">
                <a16:creationId xmlns:a16="http://schemas.microsoft.com/office/drawing/2014/main" id="{03D335A5-BE62-481C-A96C-E3D1EA241678}"/>
              </a:ext>
            </a:extLst>
          </p:cNvPr>
          <p:cNvSpPr txBox="1"/>
          <p:nvPr/>
        </p:nvSpPr>
        <p:spPr>
          <a:xfrm>
            <a:off x="5750060" y="5628805"/>
            <a:ext cx="2464190" cy="940770"/>
          </a:xfrm>
          <a:prstGeom prst="rect">
            <a:avLst/>
          </a:prstGeom>
          <a:noFill/>
        </p:spPr>
        <p:txBody>
          <a:bodyPr wrap="square" lIns="0" rIns="0" rtlCol="0">
            <a:spAutoFit/>
          </a:bodyPr>
          <a:lstStyle/>
          <a:p>
            <a:pPr algn="ctr">
              <a:lnSpc>
                <a:spcPct val="120000"/>
              </a:lnSpc>
            </a:pPr>
            <a:r>
              <a:rPr lang="en-US" sz="1200" dirty="0"/>
              <a:t>Head of Population Health Portfolio, Worldwide Healthcare</a:t>
            </a:r>
            <a:br>
              <a:rPr lang="en-US" sz="1200" dirty="0"/>
            </a:br>
            <a:r>
              <a:rPr lang="en-US" sz="1200" dirty="0"/>
              <a:t>HP</a:t>
            </a:r>
          </a:p>
          <a:p>
            <a:pPr algn="ctr">
              <a:lnSpc>
                <a:spcPct val="120000"/>
              </a:lnSpc>
            </a:pPr>
            <a:r>
              <a:rPr lang="en-US" sz="1100" u="sng" dirty="0">
                <a:hlinkClick r:id="rId10"/>
              </a:rPr>
              <a:t>frances.a.walls@hp.com</a:t>
            </a:r>
            <a:endParaRPr lang="en-US" sz="1100" i="1" dirty="0">
              <a:solidFill>
                <a:schemeClr val="tx1">
                  <a:alpha val="70000"/>
                </a:schemeClr>
              </a:solidFill>
              <a:latin typeface="Century Gothic" panose="020B0502020202020204" pitchFamily="34" charset="0"/>
            </a:endParaRPr>
          </a:p>
        </p:txBody>
      </p:sp>
      <p:sp>
        <p:nvSpPr>
          <p:cNvPr id="26" name="TextBox 25">
            <a:extLst>
              <a:ext uri="{FF2B5EF4-FFF2-40B4-BE49-F238E27FC236}">
                <a16:creationId xmlns:a16="http://schemas.microsoft.com/office/drawing/2014/main" id="{2E8C4F2F-8303-4D9B-9899-32C151D27E9B}"/>
              </a:ext>
            </a:extLst>
          </p:cNvPr>
          <p:cNvSpPr txBox="1"/>
          <p:nvPr/>
        </p:nvSpPr>
        <p:spPr>
          <a:xfrm>
            <a:off x="419079" y="4819474"/>
            <a:ext cx="2057399" cy="1400704"/>
          </a:xfrm>
          <a:prstGeom prst="rect">
            <a:avLst/>
          </a:prstGeom>
          <a:noFill/>
        </p:spPr>
        <p:txBody>
          <a:bodyPr wrap="square" lIns="0" rIns="0" rtlCol="0">
            <a:spAutoFit/>
          </a:bodyPr>
          <a:lstStyle/>
          <a:p>
            <a:pPr algn="ctr">
              <a:lnSpc>
                <a:spcPct val="120000"/>
              </a:lnSpc>
            </a:pPr>
            <a:r>
              <a:rPr lang="en-US" sz="1200" i="1" dirty="0">
                <a:solidFill>
                  <a:schemeClr val="tx1">
                    <a:alpha val="70000"/>
                  </a:schemeClr>
                </a:solidFill>
                <a:latin typeface="Century Gothic" panose="020B0502020202020204" pitchFamily="34" charset="0"/>
              </a:rPr>
              <a:t>President</a:t>
            </a:r>
          </a:p>
          <a:p>
            <a:pPr algn="ctr">
              <a:lnSpc>
                <a:spcPct val="120000"/>
              </a:lnSpc>
            </a:pPr>
            <a:r>
              <a:rPr lang="en-US" sz="1200" i="1" dirty="0">
                <a:solidFill>
                  <a:schemeClr val="tx1">
                    <a:alpha val="70000"/>
                  </a:schemeClr>
                </a:solidFill>
                <a:latin typeface="Century Gothic" panose="020B0502020202020204" pitchFamily="34" charset="0"/>
              </a:rPr>
              <a:t>The SAA Group</a:t>
            </a:r>
          </a:p>
          <a:p>
            <a:pPr algn="ctr">
              <a:lnSpc>
                <a:spcPct val="120000"/>
              </a:lnSpc>
            </a:pPr>
            <a:r>
              <a:rPr lang="en-US" sz="1200" i="1" dirty="0">
                <a:solidFill>
                  <a:schemeClr val="tx1">
                    <a:alpha val="70000"/>
                  </a:schemeClr>
                </a:solidFill>
                <a:latin typeface="Century Gothic" panose="020B0502020202020204" pitchFamily="34" charset="0"/>
                <a:hlinkClick r:id="rId11"/>
              </a:rPr>
              <a:t>Nancy@thesaagroup.com</a:t>
            </a:r>
            <a:endParaRPr lang="en-US" sz="1200" i="1" dirty="0">
              <a:solidFill>
                <a:schemeClr val="tx1">
                  <a:alpha val="70000"/>
                </a:schemeClr>
              </a:solidFill>
              <a:latin typeface="Century Gothic" panose="020B0502020202020204" pitchFamily="34" charset="0"/>
            </a:endParaRPr>
          </a:p>
          <a:p>
            <a:pPr algn="ctr">
              <a:lnSpc>
                <a:spcPct val="120000"/>
              </a:lnSpc>
            </a:pPr>
            <a:endParaRPr lang="en-US" sz="1200" i="1" dirty="0">
              <a:solidFill>
                <a:schemeClr val="tx1">
                  <a:alpha val="70000"/>
                </a:schemeClr>
              </a:solidFill>
              <a:latin typeface="Century Gothic" panose="020B0502020202020204" pitchFamily="34" charset="0"/>
            </a:endParaRPr>
          </a:p>
          <a:p>
            <a:pPr algn="ctr">
              <a:lnSpc>
                <a:spcPct val="120000"/>
              </a:lnSpc>
            </a:pPr>
            <a:endParaRPr lang="en-US" sz="1200" i="1" dirty="0">
              <a:solidFill>
                <a:schemeClr val="tx1">
                  <a:alpha val="70000"/>
                </a:schemeClr>
              </a:solidFill>
              <a:latin typeface="Century Gothic" panose="020B0502020202020204" pitchFamily="34" charset="0"/>
            </a:endParaRPr>
          </a:p>
          <a:p>
            <a:pPr algn="ctr">
              <a:lnSpc>
                <a:spcPct val="120000"/>
              </a:lnSpc>
            </a:pPr>
            <a:endParaRPr lang="en-US" sz="1200" i="1" dirty="0">
              <a:solidFill>
                <a:schemeClr val="tx1">
                  <a:alpha val="70000"/>
                </a:schemeClr>
              </a:solidFill>
              <a:latin typeface="Century Gothic" panose="020B0502020202020204" pitchFamily="34" charset="0"/>
            </a:endParaRPr>
          </a:p>
        </p:txBody>
      </p:sp>
    </p:spTree>
    <p:custDataLst>
      <p:custData r:id="rId1"/>
    </p:custDataLst>
    <p:extLst>
      <p:ext uri="{BB962C8B-B14F-4D97-AF65-F5344CB8AC3E}">
        <p14:creationId xmlns:p14="http://schemas.microsoft.com/office/powerpoint/2010/main" val="155425400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A28063-1523-4D97-A7CF-AD146F6DAF44}"/>
              </a:ext>
            </a:extLst>
          </p:cNvPr>
          <p:cNvSpPr>
            <a:spLocks noGrp="1"/>
          </p:cNvSpPr>
          <p:nvPr>
            <p:ph type="title"/>
          </p:nvPr>
        </p:nvSpPr>
        <p:spPr>
          <a:xfrm>
            <a:off x="770879" y="940558"/>
            <a:ext cx="10163821" cy="1028700"/>
          </a:xfrm>
        </p:spPr>
        <p:txBody>
          <a:bodyPr/>
          <a:lstStyle/>
          <a:p>
            <a:pPr>
              <a:spcBef>
                <a:spcPts val="1500"/>
              </a:spcBef>
              <a:spcAft>
                <a:spcPts val="1500"/>
              </a:spcAft>
            </a:pPr>
            <a:r>
              <a:rPr lang="en-US" b="1" kern="1800" dirty="0">
                <a:latin typeface="Arial" panose="020B0604020202020204" pitchFamily="34" charset="0"/>
                <a:ea typeface="Times New Roman" panose="02020603050405020304" pitchFamily="18" charset="0"/>
              </a:rPr>
              <a:t>Invitation: HIMSS20 Pre-Conference</a:t>
            </a:r>
            <a:br>
              <a:rPr lang="en-US" b="1" kern="1800" dirty="0">
                <a:latin typeface="Arial" panose="020B0604020202020204" pitchFamily="34" charset="0"/>
                <a:ea typeface="Times New Roman" panose="02020603050405020304" pitchFamily="18" charset="0"/>
              </a:rPr>
            </a:br>
            <a:r>
              <a:rPr lang="en-US" b="1" kern="1800" dirty="0">
                <a:latin typeface="Arial" panose="020B0604020202020204" pitchFamily="34" charset="0"/>
                <a:ea typeface="Times New Roman" panose="02020603050405020304" pitchFamily="18" charset="0"/>
              </a:rPr>
              <a:t/>
            </a:r>
            <a:br>
              <a:rPr lang="en-US" b="1" kern="1800" dirty="0">
                <a:latin typeface="Arial" panose="020B0604020202020204" pitchFamily="34" charset="0"/>
                <a:ea typeface="Times New Roman" panose="02020603050405020304" pitchFamily="18" charset="0"/>
              </a:rPr>
            </a:br>
            <a:r>
              <a:rPr lang="en-US" sz="3200" b="1" kern="1800" dirty="0">
                <a:latin typeface="Arial" panose="020B0604020202020204" pitchFamily="34" charset="0"/>
                <a:ea typeface="Times New Roman" panose="02020603050405020304" pitchFamily="18" charset="0"/>
              </a:rPr>
              <a:t>Aging &amp; Tech Forum: Addressing the Silver Tsunami</a:t>
            </a:r>
            <a:endParaRPr lang="en-US" sz="3200" dirty="0">
              <a:latin typeface="Calibri" panose="020F0502020204030204" pitchFamily="34" charset="0"/>
              <a:ea typeface="Calibri" panose="020F0502020204030204" pitchFamily="34" charset="0"/>
            </a:endParaRPr>
          </a:p>
        </p:txBody>
      </p:sp>
      <p:sp>
        <p:nvSpPr>
          <p:cNvPr id="2" name="Slide Number Placeholder 1">
            <a:extLst>
              <a:ext uri="{FF2B5EF4-FFF2-40B4-BE49-F238E27FC236}">
                <a16:creationId xmlns:a16="http://schemas.microsoft.com/office/drawing/2014/main" id="{27334A82-5156-4ED7-9A1E-D5836F9D6010}"/>
              </a:ext>
            </a:extLst>
          </p:cNvPr>
          <p:cNvSpPr>
            <a:spLocks noGrp="1"/>
          </p:cNvSpPr>
          <p:nvPr>
            <p:ph type="sldNum" sz="quarter" idx="10"/>
          </p:nvPr>
        </p:nvSpPr>
        <p:spPr/>
        <p:txBody>
          <a:bodyPr/>
          <a:lstStyle/>
          <a:p>
            <a:fld id="{D8D877B3-D348-4611-9BDB-C5374591D951}" type="slidenum">
              <a:rPr lang="en-US" smtClean="0"/>
              <a:pPr/>
              <a:t>28</a:t>
            </a:fld>
            <a:endParaRPr lang="en-US" dirty="0"/>
          </a:p>
        </p:txBody>
      </p:sp>
      <p:sp>
        <p:nvSpPr>
          <p:cNvPr id="4" name="Rectangle 3">
            <a:extLst>
              <a:ext uri="{FF2B5EF4-FFF2-40B4-BE49-F238E27FC236}">
                <a16:creationId xmlns:a16="http://schemas.microsoft.com/office/drawing/2014/main" id="{57B0FFCB-C003-4C81-BE3B-98496BF78983}"/>
              </a:ext>
            </a:extLst>
          </p:cNvPr>
          <p:cNvSpPr/>
          <p:nvPr/>
        </p:nvSpPr>
        <p:spPr>
          <a:xfrm>
            <a:off x="632460" y="2290590"/>
            <a:ext cx="11399520" cy="3857466"/>
          </a:xfrm>
          <a:prstGeom prst="rect">
            <a:avLst/>
          </a:prstGeom>
        </p:spPr>
        <p:txBody>
          <a:bodyPr wrap="square">
            <a:spAutoFit/>
          </a:bodyPr>
          <a:lstStyle/>
          <a:p>
            <a:r>
              <a:rPr lang="en-US" b="1" u="sng" dirty="0">
                <a:solidFill>
                  <a:srgbClr val="666666"/>
                </a:solidFill>
                <a:latin typeface="Arial" panose="020B0604020202020204" pitchFamily="34" charset="0"/>
                <a:ea typeface="Times New Roman" panose="02020603050405020304" pitchFamily="18" charset="0"/>
              </a:rPr>
              <a:t>Monday, March 9, 2020 | 8:00am - 4:30pm</a:t>
            </a:r>
            <a:endParaRPr lang="en-US" sz="1600" b="1" u="sng" dirty="0">
              <a:latin typeface="Calibri" panose="020F0502020204030204" pitchFamily="34" charset="0"/>
              <a:ea typeface="Calibri" panose="020F0502020204030204" pitchFamily="34" charset="0"/>
            </a:endParaRPr>
          </a:p>
          <a:p>
            <a:pPr>
              <a:spcAft>
                <a:spcPts val="750"/>
              </a:spcAft>
            </a:pPr>
            <a:endParaRPr lang="en-US" sz="800" dirty="0">
              <a:solidFill>
                <a:srgbClr val="666666"/>
              </a:solidFill>
              <a:latin typeface="Arial" panose="020B0604020202020204" pitchFamily="34" charset="0"/>
              <a:ea typeface="Times New Roman" panose="02020603050405020304" pitchFamily="18" charset="0"/>
            </a:endParaRPr>
          </a:p>
          <a:p>
            <a:pPr>
              <a:spcAft>
                <a:spcPts val="750"/>
              </a:spcAft>
            </a:pPr>
            <a:r>
              <a:rPr lang="en-US" sz="1600" dirty="0">
                <a:solidFill>
                  <a:srgbClr val="666666"/>
                </a:solidFill>
                <a:latin typeface="Arial" panose="020B0604020202020204" pitchFamily="34" charset="0"/>
                <a:ea typeface="Times New Roman" panose="02020603050405020304" pitchFamily="18" charset="0"/>
              </a:rPr>
              <a:t>With the ‘silver tsunami,’ comes a need to reinvent care delivery for seniors who are living longer than ever, with most not experiencing perfect health. The forum will examine how virtual care and other technologies are: 1.) being used to manage chronic-care seniors in the home; 2.) help seniors who are thriving to live the active lives they choose for as long as they can.</a:t>
            </a:r>
            <a:endParaRPr lang="en-US" sz="1600" dirty="0">
              <a:latin typeface="Calibri" panose="020F0502020204030204" pitchFamily="34" charset="0"/>
              <a:ea typeface="Calibri" panose="020F0502020204030204" pitchFamily="34" charset="0"/>
            </a:endParaRPr>
          </a:p>
          <a:p>
            <a:pPr>
              <a:spcAft>
                <a:spcPts val="750"/>
              </a:spcAft>
            </a:pPr>
            <a:r>
              <a:rPr lang="en-US" sz="1600" dirty="0">
                <a:solidFill>
                  <a:srgbClr val="666666"/>
                </a:solidFill>
                <a:latin typeface="Arial" panose="020B0604020202020204" pitchFamily="34" charset="0"/>
                <a:ea typeface="Times New Roman" panose="02020603050405020304" pitchFamily="18" charset="0"/>
              </a:rPr>
              <a:t>This year’s event continues the conversation but through a different lens: half the day will be devoted managing chronic care seniors in the home; and half to helping active seniors, who are living longer than ever, maintain their independence and role in society.</a:t>
            </a:r>
            <a:endParaRPr lang="en-US" sz="1600" dirty="0">
              <a:latin typeface="Calibri" panose="020F0502020204030204" pitchFamily="34" charset="0"/>
              <a:ea typeface="Calibri" panose="020F0502020204030204" pitchFamily="34" charset="0"/>
            </a:endParaRPr>
          </a:p>
          <a:p>
            <a:pPr>
              <a:spcAft>
                <a:spcPts val="750"/>
              </a:spcAft>
            </a:pPr>
            <a:r>
              <a:rPr lang="en-US" sz="1600" b="1" dirty="0">
                <a:solidFill>
                  <a:srgbClr val="666666"/>
                </a:solidFill>
                <a:latin typeface="Arial" panose="020B0604020202020204" pitchFamily="34" charset="0"/>
                <a:ea typeface="Times New Roman" panose="02020603050405020304" pitchFamily="18" charset="0"/>
              </a:rPr>
              <a:t>Key takeaways:</a:t>
            </a:r>
            <a:endParaRPr lang="en-US" sz="1600" dirty="0">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666666"/>
                </a:solidFill>
                <a:latin typeface="Arial" panose="020B0604020202020204" pitchFamily="34" charset="0"/>
                <a:ea typeface="Times New Roman" panose="02020603050405020304" pitchFamily="18" charset="0"/>
              </a:rPr>
              <a:t>How can provider organizations bring care to the home?</a:t>
            </a:r>
            <a:endParaRPr lang="en-US" sz="1600" dirty="0">
              <a:solidFill>
                <a:srgbClr val="666666"/>
              </a:solidFill>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666666"/>
                </a:solidFill>
                <a:latin typeface="Arial" panose="020B0604020202020204" pitchFamily="34" charset="0"/>
                <a:ea typeface="Times New Roman" panose="02020603050405020304" pitchFamily="18" charset="0"/>
              </a:rPr>
              <a:t>What innovations are working and ready to scale?</a:t>
            </a:r>
            <a:endParaRPr lang="en-US" sz="1600" dirty="0">
              <a:solidFill>
                <a:srgbClr val="666666"/>
              </a:solidFill>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666666"/>
                </a:solidFill>
                <a:latin typeface="Arial" panose="020B0604020202020204" pitchFamily="34" charset="0"/>
                <a:ea typeface="Times New Roman" panose="02020603050405020304" pitchFamily="18" charset="0"/>
              </a:rPr>
              <a:t>Addressing current and future needs, including extra disease burden and shortages of healthcare providers</a:t>
            </a:r>
            <a:endParaRPr lang="en-US" sz="1600" dirty="0">
              <a:solidFill>
                <a:srgbClr val="666666"/>
              </a:solidFill>
              <a:latin typeface="Calibri" panose="020F0502020204030204" pitchFamily="34" charset="0"/>
              <a:ea typeface="Calibri" panose="020F0502020204030204" pitchFamily="34" charset="0"/>
            </a:endParaRPr>
          </a:p>
          <a:p>
            <a:pPr marL="342900" marR="0" lvl="0" indent="-342900">
              <a:spcBef>
                <a:spcPts val="0"/>
              </a:spcBef>
              <a:spcAft>
                <a:spcPts val="0"/>
              </a:spcAft>
              <a:buSzPts val="1000"/>
              <a:buFont typeface="Symbol" panose="05050102010706020507" pitchFamily="18" charset="2"/>
              <a:buChar char=""/>
              <a:tabLst>
                <a:tab pos="457200" algn="l"/>
              </a:tabLst>
            </a:pPr>
            <a:r>
              <a:rPr lang="en-US" sz="1600" dirty="0">
                <a:solidFill>
                  <a:srgbClr val="666666"/>
                </a:solidFill>
                <a:latin typeface="Arial" panose="020B0604020202020204" pitchFamily="34" charset="0"/>
                <a:ea typeface="Times New Roman" panose="02020603050405020304" pitchFamily="18" charset="0"/>
              </a:rPr>
              <a:t>Case-studies from the field</a:t>
            </a:r>
            <a:endParaRPr lang="en-US" sz="1600" dirty="0">
              <a:solidFill>
                <a:srgbClr val="666666"/>
              </a:solidFill>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10357906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29</a:t>
            </a:fld>
            <a:endParaRPr lang="en-US" dirty="0"/>
          </a:p>
        </p:txBody>
      </p:sp>
      <p:sp>
        <p:nvSpPr>
          <p:cNvPr id="3" name="Title 2"/>
          <p:cNvSpPr>
            <a:spLocks noGrp="1"/>
          </p:cNvSpPr>
          <p:nvPr>
            <p:ph type="title"/>
          </p:nvPr>
        </p:nvSpPr>
        <p:spPr/>
        <p:txBody>
          <a:bodyPr/>
          <a:lstStyle/>
          <a:p>
            <a:r>
              <a:rPr lang="en-US" b="1" dirty="0">
                <a:solidFill>
                  <a:schemeClr val="bg1"/>
                </a:solidFill>
              </a:rPr>
              <a:t>Thank You!</a:t>
            </a:r>
          </a:p>
        </p:txBody>
      </p:sp>
      <p:sp>
        <p:nvSpPr>
          <p:cNvPr id="4" name="Title 2"/>
          <p:cNvSpPr txBox="1">
            <a:spLocks/>
          </p:cNvSpPr>
          <p:nvPr/>
        </p:nvSpPr>
        <p:spPr>
          <a:xfrm>
            <a:off x="6788650" y="1392281"/>
            <a:ext cx="4187371" cy="1783443"/>
          </a:xfrm>
          <a:prstGeom prst="rect">
            <a:avLst/>
          </a:prstGeom>
          <a:effectLst/>
        </p:spPr>
        <p:txBody>
          <a:bodyPr vert="horz" wrap="square" lIns="0" tIns="0" rIns="0" bIns="0" rtlCol="0" anchor="ctr"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endParaRPr lang="en-US" sz="4000" b="1" dirty="0">
              <a:solidFill>
                <a:schemeClr val="tx1"/>
              </a:solidFill>
            </a:endParaRPr>
          </a:p>
        </p:txBody>
      </p:sp>
      <p:sp>
        <p:nvSpPr>
          <p:cNvPr id="5" name="TextBox 4"/>
          <p:cNvSpPr txBox="1"/>
          <p:nvPr/>
        </p:nvSpPr>
        <p:spPr>
          <a:xfrm>
            <a:off x="5909848" y="2534454"/>
            <a:ext cx="5260167" cy="1569660"/>
          </a:xfrm>
          <a:prstGeom prst="rect">
            <a:avLst/>
          </a:prstGeom>
          <a:noFill/>
        </p:spPr>
        <p:txBody>
          <a:bodyPr wrap="square" rtlCol="0">
            <a:spAutoFit/>
          </a:bodyPr>
          <a:lstStyle/>
          <a:p>
            <a:pPr algn="ctr">
              <a:lnSpc>
                <a:spcPct val="150000"/>
              </a:lnSpc>
            </a:pPr>
            <a:r>
              <a:rPr lang="en-US" sz="3200" b="1" dirty="0">
                <a:solidFill>
                  <a:schemeClr val="accent2"/>
                </a:solidFill>
                <a:latin typeface="Prometo Medium" panose="020B0604020202020204" charset="0"/>
              </a:rPr>
              <a:t>Recording will be </a:t>
            </a:r>
            <a:r>
              <a:rPr lang="en-US" sz="3200" b="1" dirty="0" smtClean="0">
                <a:solidFill>
                  <a:schemeClr val="accent2"/>
                </a:solidFill>
                <a:latin typeface="Prometo Medium" panose="020B0604020202020204" charset="0"/>
              </a:rPr>
              <a:t>available</a:t>
            </a:r>
            <a:r>
              <a:rPr lang="en-US" sz="3200" b="1" dirty="0">
                <a:solidFill>
                  <a:schemeClr val="accent2"/>
                </a:solidFill>
                <a:latin typeface="Prometo Medium" panose="020B0604020202020204" charset="0"/>
              </a:rPr>
              <a:t> </a:t>
            </a:r>
            <a:r>
              <a:rPr lang="en-US" sz="3200" b="1" dirty="0" smtClean="0">
                <a:solidFill>
                  <a:schemeClr val="accent2"/>
                </a:solidFill>
                <a:latin typeface="Prometo Medium" panose="020B0604020202020204" charset="0"/>
              </a:rPr>
              <a:t>by end of day today!</a:t>
            </a:r>
            <a:endParaRPr lang="en-US" sz="3200" b="1" dirty="0">
              <a:solidFill>
                <a:schemeClr val="accent2"/>
              </a:solidFill>
              <a:latin typeface="Prometo Medium" panose="020B0604020202020204" charset="0"/>
            </a:endParaRPr>
          </a:p>
        </p:txBody>
      </p:sp>
    </p:spTree>
    <p:custDataLst>
      <p:custData r:id="rId1"/>
    </p:custDataLst>
    <p:extLst>
      <p:ext uri="{BB962C8B-B14F-4D97-AF65-F5344CB8AC3E}">
        <p14:creationId xmlns:p14="http://schemas.microsoft.com/office/powerpoint/2010/main" val="7178869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Placeholder 6">
            <a:extLst>
              <a:ext uri="{FF2B5EF4-FFF2-40B4-BE49-F238E27FC236}">
                <a16:creationId xmlns:a16="http://schemas.microsoft.com/office/drawing/2014/main" id="{0F46950C-63F4-ED42-815F-C8163A797A2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9482" t="11874" r="18184" b="35843"/>
          <a:stretch/>
        </p:blipFill>
        <p:spPr>
          <a:xfrm rot="19800000">
            <a:off x="2519301" y="2163948"/>
            <a:ext cx="2614625" cy="2615824"/>
          </a:xfrm>
          <a:prstGeom prst="ellipse">
            <a:avLst/>
          </a:prstGeom>
          <a:noFill/>
          <a:ln>
            <a:noFill/>
          </a:ln>
        </p:spPr>
      </p:pic>
      <p:sp>
        <p:nvSpPr>
          <p:cNvPr id="2" name="Slide Number Placeholder 1"/>
          <p:cNvSpPr>
            <a:spLocks noGrp="1"/>
          </p:cNvSpPr>
          <p:nvPr>
            <p:ph type="sldNum" sz="quarter" idx="10"/>
          </p:nvPr>
        </p:nvSpPr>
        <p:spPr/>
        <p:txBody>
          <a:bodyPr/>
          <a:lstStyle/>
          <a:p>
            <a:fld id="{D8D877B3-D348-4611-9BDB-C5374591D951}" type="slidenum">
              <a:rPr lang="en-US" smtClean="0"/>
              <a:pPr/>
              <a:t>3</a:t>
            </a:fld>
            <a:endParaRPr lang="en-US" dirty="0"/>
          </a:p>
        </p:txBody>
      </p:sp>
      <p:pic>
        <p:nvPicPr>
          <p:cNvPr id="3" name="Picture Placeholder 2"/>
          <p:cNvPicPr>
            <a:picLocks noGrp="1" noChangeAspect="1"/>
          </p:cNvPicPr>
          <p:nvPr>
            <p:ph type="pic" sz="quarter" idx="13"/>
          </p:nvPr>
        </p:nvPicPr>
        <p:blipFill>
          <a:blip r:embed="rId4" cstate="print">
            <a:extLst>
              <a:ext uri="{28A0092B-C50C-407E-A947-70E740481C1C}">
                <a14:useLocalDpi xmlns:a14="http://schemas.microsoft.com/office/drawing/2010/main" val="0"/>
              </a:ext>
            </a:extLst>
          </a:blip>
          <a:srcRect t="16667" b="16667"/>
          <a:stretch>
            <a:fillRect/>
          </a:stretch>
        </p:blipFill>
        <p:spPr>
          <a:xfrm>
            <a:off x="2908300" y="2200275"/>
            <a:ext cx="2638425" cy="2638425"/>
          </a:xfrm>
        </p:spPr>
      </p:pic>
      <p:sp>
        <p:nvSpPr>
          <p:cNvPr id="11" name="TextBox 10"/>
          <p:cNvSpPr txBox="1"/>
          <p:nvPr/>
        </p:nvSpPr>
        <p:spPr>
          <a:xfrm>
            <a:off x="6703714" y="3608352"/>
            <a:ext cx="2057399" cy="978729"/>
          </a:xfrm>
          <a:prstGeom prst="rect">
            <a:avLst/>
          </a:prstGeom>
          <a:noFill/>
        </p:spPr>
        <p:txBody>
          <a:bodyPr wrap="square" lIns="0" rIns="0" rtlCol="0">
            <a:spAutoFit/>
          </a:bodyPr>
          <a:lstStyle/>
          <a:p>
            <a:pPr algn="ctr">
              <a:lnSpc>
                <a:spcPct val="120000"/>
              </a:lnSpc>
            </a:pPr>
            <a:r>
              <a:rPr lang="en-US" sz="1200" i="1" dirty="0" smtClean="0">
                <a:solidFill>
                  <a:schemeClr val="tx1">
                    <a:alpha val="70000"/>
                  </a:schemeClr>
                </a:solidFill>
                <a:latin typeface="Century Gothic" panose="020B0502020202020204" pitchFamily="34" charset="0"/>
              </a:rPr>
              <a:t>Senior Director</a:t>
            </a:r>
          </a:p>
          <a:p>
            <a:pPr algn="ctr">
              <a:lnSpc>
                <a:spcPct val="120000"/>
              </a:lnSpc>
            </a:pPr>
            <a:r>
              <a:rPr lang="en-US" sz="1200" i="1" dirty="0" smtClean="0">
                <a:solidFill>
                  <a:schemeClr val="tx1">
                    <a:alpha val="70000"/>
                  </a:schemeClr>
                </a:solidFill>
                <a:latin typeface="Century Gothic" panose="020B0502020202020204" pitchFamily="34" charset="0"/>
              </a:rPr>
              <a:t>Parks Associates</a:t>
            </a:r>
          </a:p>
          <a:p>
            <a:pPr algn="ctr">
              <a:lnSpc>
                <a:spcPct val="120000"/>
              </a:lnSpc>
            </a:pPr>
            <a:endParaRPr lang="en-US" sz="1200" i="1" dirty="0" smtClean="0">
              <a:solidFill>
                <a:schemeClr val="tx1">
                  <a:alpha val="70000"/>
                </a:schemeClr>
              </a:solidFill>
              <a:latin typeface="Century Gothic" panose="020B0502020202020204" pitchFamily="34" charset="0"/>
            </a:endParaRPr>
          </a:p>
          <a:p>
            <a:pPr algn="ctr">
              <a:lnSpc>
                <a:spcPct val="120000"/>
              </a:lnSpc>
            </a:pPr>
            <a:endParaRPr lang="en-US" sz="1200" i="1" dirty="0">
              <a:solidFill>
                <a:schemeClr val="tx1">
                  <a:alpha val="70000"/>
                </a:schemeClr>
              </a:solidFill>
              <a:latin typeface="Century Gothic" panose="020B0502020202020204" pitchFamily="34" charset="0"/>
            </a:endParaRPr>
          </a:p>
        </p:txBody>
      </p:sp>
      <p:sp>
        <p:nvSpPr>
          <p:cNvPr id="19" name="TextBox 18"/>
          <p:cNvSpPr txBox="1"/>
          <p:nvPr/>
        </p:nvSpPr>
        <p:spPr>
          <a:xfrm>
            <a:off x="6248372" y="3241028"/>
            <a:ext cx="2968085" cy="416011"/>
          </a:xfrm>
          <a:prstGeom prst="rect">
            <a:avLst/>
          </a:prstGeom>
          <a:noFill/>
        </p:spPr>
        <p:txBody>
          <a:bodyPr wrap="square" rtlCol="0">
            <a:spAutoFit/>
          </a:bodyPr>
          <a:lstStyle/>
          <a:p>
            <a:pPr algn="ctr">
              <a:lnSpc>
                <a:spcPct val="150000"/>
              </a:lnSpc>
            </a:pPr>
            <a:r>
              <a:rPr lang="en-US" sz="1600" b="1" dirty="0" smtClean="0">
                <a:solidFill>
                  <a:schemeClr val="accent1"/>
                </a:solidFill>
                <a:latin typeface="Prometo Medium" panose="020B0704030203060203" pitchFamily="34" charset="0"/>
              </a:rPr>
              <a:t>Jennifer Kent</a:t>
            </a:r>
            <a:endParaRPr lang="en-US" sz="1600" b="1" dirty="0">
              <a:solidFill>
                <a:schemeClr val="accent1"/>
              </a:solidFill>
              <a:latin typeface="Prometo Medium" panose="020B0704030203060203" pitchFamily="34" charset="0"/>
            </a:endParaRPr>
          </a:p>
        </p:txBody>
      </p:sp>
    </p:spTree>
    <p:custDataLst>
      <p:custData r:id="rId1"/>
    </p:custDataLst>
    <p:extLst>
      <p:ext uri="{BB962C8B-B14F-4D97-AF65-F5344CB8AC3E}">
        <p14:creationId xmlns:p14="http://schemas.microsoft.com/office/powerpoint/2010/main" val="5497052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Adoption of Connected </a:t>
            </a:r>
            <a:r>
              <a:rPr lang="en-US" dirty="0"/>
              <a:t>H</a:t>
            </a:r>
            <a:r>
              <a:rPr lang="en-US" dirty="0" smtClean="0"/>
              <a:t>ealth and Wellness </a:t>
            </a:r>
            <a:r>
              <a:rPr lang="en-US" dirty="0"/>
              <a:t>D</a:t>
            </a:r>
            <a:r>
              <a:rPr lang="en-US" dirty="0" smtClean="0"/>
              <a:t>evices</a:t>
            </a:r>
            <a:endParaRPr lang="en-US" dirty="0"/>
          </a:p>
        </p:txBody>
      </p:sp>
      <p:sp>
        <p:nvSpPr>
          <p:cNvPr id="3" name="Slide Number Placeholder 2"/>
          <p:cNvSpPr>
            <a:spLocks noGrp="1"/>
          </p:cNvSpPr>
          <p:nvPr>
            <p:ph type="sldNum" sz="quarter" idx="10"/>
          </p:nvPr>
        </p:nvSpPr>
        <p:spPr/>
        <p:txBody>
          <a:bodyPr/>
          <a:lstStyle/>
          <a:p>
            <a:fld id="{D8D877B3-D348-4611-9BDB-C5374591D951}" type="slidenum">
              <a:rPr lang="en-US" smtClean="0"/>
              <a:pPr/>
              <a:t>4</a:t>
            </a:fld>
            <a:endParaRPr lang="en-US" dirty="0"/>
          </a:p>
        </p:txBody>
      </p:sp>
      <p:graphicFrame>
        <p:nvGraphicFramePr>
          <p:cNvPr id="6" name="Chart 5"/>
          <p:cNvGraphicFramePr/>
          <p:nvPr>
            <p:extLst/>
          </p:nvPr>
        </p:nvGraphicFramePr>
        <p:xfrm>
          <a:off x="4947140" y="1144453"/>
          <a:ext cx="6233586" cy="5379439"/>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Box 9">
            <a:extLst>
              <a:ext uri="{FF2B5EF4-FFF2-40B4-BE49-F238E27FC236}">
                <a16:creationId xmlns:a16="http://schemas.microsoft.com/office/drawing/2014/main" id="{D7FDF17A-A2EC-6647-B805-9C81E1CA38EF}"/>
              </a:ext>
            </a:extLst>
          </p:cNvPr>
          <p:cNvSpPr txBox="1"/>
          <p:nvPr/>
        </p:nvSpPr>
        <p:spPr>
          <a:xfrm>
            <a:off x="854700" y="4580370"/>
            <a:ext cx="2670603" cy="307777"/>
          </a:xfrm>
          <a:prstGeom prst="rect">
            <a:avLst/>
          </a:prstGeom>
          <a:noFill/>
        </p:spPr>
        <p:txBody>
          <a:bodyPr wrap="none" lIns="0" rIns="0" rtlCol="0">
            <a:spAutoFit/>
          </a:bodyPr>
          <a:lstStyle/>
          <a:p>
            <a:r>
              <a:rPr lang="en-US" sz="1400" dirty="0" smtClean="0">
                <a:solidFill>
                  <a:srgbClr val="FF5A5A"/>
                </a:solidFill>
                <a:latin typeface="Century Gothic" panose="020B0502020202020204" pitchFamily="34" charset="0"/>
              </a:rPr>
              <a:t>12% of seniors own a wearable</a:t>
            </a:r>
            <a:endParaRPr lang="en-US" sz="1400" dirty="0">
              <a:solidFill>
                <a:srgbClr val="FF5A5A"/>
              </a:solidFill>
              <a:latin typeface="Century Gothic" panose="020B0502020202020204" pitchFamily="34" charset="0"/>
            </a:endParaRPr>
          </a:p>
        </p:txBody>
      </p:sp>
      <p:sp>
        <p:nvSpPr>
          <p:cNvPr id="4" name="TextBox 3"/>
          <p:cNvSpPr txBox="1"/>
          <p:nvPr/>
        </p:nvSpPr>
        <p:spPr>
          <a:xfrm>
            <a:off x="10425890" y="5886995"/>
            <a:ext cx="1689464" cy="261610"/>
          </a:xfrm>
          <a:prstGeom prst="rect">
            <a:avLst/>
          </a:prstGeom>
          <a:noFill/>
        </p:spPr>
        <p:txBody>
          <a:bodyPr wrap="square" rtlCol="0">
            <a:spAutoFit/>
          </a:bodyPr>
          <a:lstStyle/>
          <a:p>
            <a:r>
              <a:rPr lang="en-US" sz="1050" dirty="0" smtClean="0"/>
              <a:t>© Parks Associates</a:t>
            </a:r>
            <a:endParaRPr lang="en-US" sz="1050" dirty="0"/>
          </a:p>
        </p:txBody>
      </p:sp>
    </p:spTree>
    <p:custDataLst>
      <p:custData r:id="rId1"/>
    </p:custDataLst>
    <p:extLst>
      <p:ext uri="{BB962C8B-B14F-4D97-AF65-F5344CB8AC3E}">
        <p14:creationId xmlns:p14="http://schemas.microsoft.com/office/powerpoint/2010/main" val="38102552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Appeal of Telehealth Services </a:t>
            </a:r>
            <a:endParaRPr lang="en-US" dirty="0"/>
          </a:p>
        </p:txBody>
      </p:sp>
      <p:sp>
        <p:nvSpPr>
          <p:cNvPr id="3" name="Slide Number Placeholder 2"/>
          <p:cNvSpPr>
            <a:spLocks noGrp="1"/>
          </p:cNvSpPr>
          <p:nvPr>
            <p:ph type="sldNum" sz="quarter" idx="10"/>
          </p:nvPr>
        </p:nvSpPr>
        <p:spPr/>
        <p:txBody>
          <a:bodyPr/>
          <a:lstStyle/>
          <a:p>
            <a:fld id="{D8D877B3-D348-4611-9BDB-C5374591D951}" type="slidenum">
              <a:rPr lang="en-US" smtClean="0"/>
              <a:pPr/>
              <a:t>5</a:t>
            </a:fld>
            <a:endParaRPr lang="en-US" dirty="0"/>
          </a:p>
        </p:txBody>
      </p:sp>
      <p:graphicFrame>
        <p:nvGraphicFramePr>
          <p:cNvPr id="6" name="Chart 5"/>
          <p:cNvGraphicFramePr/>
          <p:nvPr>
            <p:extLst/>
          </p:nvPr>
        </p:nvGraphicFramePr>
        <p:xfrm>
          <a:off x="4947140" y="1144453"/>
          <a:ext cx="6233586" cy="53794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F59EAF3-0E23-C74C-81EE-5A1E5F2EC27F}"/>
              </a:ext>
            </a:extLst>
          </p:cNvPr>
          <p:cNvSpPr txBox="1"/>
          <p:nvPr/>
        </p:nvSpPr>
        <p:spPr>
          <a:xfrm>
            <a:off x="854699" y="5069224"/>
            <a:ext cx="3180273" cy="992131"/>
          </a:xfrm>
          <a:prstGeom prst="rect">
            <a:avLst/>
          </a:prstGeom>
          <a:noFill/>
        </p:spPr>
        <p:txBody>
          <a:bodyPr wrap="square" lIns="0" rIns="0" rtlCol="0">
            <a:spAutoFit/>
          </a:bodyPr>
          <a:lstStyle/>
          <a:p>
            <a:pPr>
              <a:lnSpc>
                <a:spcPts val="1800"/>
              </a:lnSpc>
            </a:pPr>
            <a:r>
              <a:rPr lang="en-US" sz="1200" dirty="0" smtClean="0">
                <a:solidFill>
                  <a:schemeClr val="tx1">
                    <a:alpha val="70000"/>
                  </a:schemeClr>
                </a:solidFill>
                <a:latin typeface="Century Gothic" panose="020B0502020202020204" pitchFamily="34" charset="0"/>
              </a:rPr>
              <a:t>One-third </a:t>
            </a:r>
            <a:r>
              <a:rPr lang="en-US" sz="1200" dirty="0">
                <a:solidFill>
                  <a:schemeClr val="tx1">
                    <a:alpha val="70000"/>
                  </a:schemeClr>
                </a:solidFill>
                <a:latin typeface="Century Gothic" panose="020B0502020202020204" pitchFamily="34" charset="0"/>
              </a:rPr>
              <a:t>of seniors find telehealth services appealing when those services are associated with local care providers and </a:t>
            </a:r>
            <a:r>
              <a:rPr lang="en-US" sz="1200" dirty="0" smtClean="0">
                <a:solidFill>
                  <a:schemeClr val="tx1">
                    <a:alpha val="70000"/>
                  </a:schemeClr>
                </a:solidFill>
                <a:latin typeface="Century Gothic" panose="020B0502020202020204" pitchFamily="34" charset="0"/>
              </a:rPr>
              <a:t>facilities.</a:t>
            </a:r>
            <a:endParaRPr lang="en-US" sz="1200" dirty="0">
              <a:solidFill>
                <a:schemeClr val="tx1">
                  <a:alpha val="70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D7FDF17A-A2EC-6647-B805-9C81E1CA38EF}"/>
              </a:ext>
            </a:extLst>
          </p:cNvPr>
          <p:cNvSpPr txBox="1"/>
          <p:nvPr/>
        </p:nvSpPr>
        <p:spPr>
          <a:xfrm>
            <a:off x="854700" y="4580370"/>
            <a:ext cx="3308598" cy="307777"/>
          </a:xfrm>
          <a:prstGeom prst="rect">
            <a:avLst/>
          </a:prstGeom>
          <a:noFill/>
        </p:spPr>
        <p:txBody>
          <a:bodyPr wrap="none" lIns="0" rIns="0" rtlCol="0">
            <a:spAutoFit/>
          </a:bodyPr>
          <a:lstStyle/>
          <a:p>
            <a:r>
              <a:rPr lang="en-US" sz="1400" dirty="0" smtClean="0">
                <a:solidFill>
                  <a:srgbClr val="FF5A5A"/>
                </a:solidFill>
                <a:latin typeface="Century Gothic" panose="020B0502020202020204" pitchFamily="34" charset="0"/>
              </a:rPr>
              <a:t>Build on seniors’ trust of local providers</a:t>
            </a:r>
            <a:endParaRPr lang="en-US" sz="1400" dirty="0">
              <a:solidFill>
                <a:srgbClr val="FF5A5A"/>
              </a:solidFill>
              <a:latin typeface="Century Gothic" panose="020B0502020202020204" pitchFamily="34" charset="0"/>
            </a:endParaRPr>
          </a:p>
        </p:txBody>
      </p:sp>
      <p:sp>
        <p:nvSpPr>
          <p:cNvPr id="7" name="TextBox 6"/>
          <p:cNvSpPr txBox="1"/>
          <p:nvPr/>
        </p:nvSpPr>
        <p:spPr>
          <a:xfrm>
            <a:off x="10425890" y="5886995"/>
            <a:ext cx="1689464" cy="261610"/>
          </a:xfrm>
          <a:prstGeom prst="rect">
            <a:avLst/>
          </a:prstGeom>
          <a:noFill/>
        </p:spPr>
        <p:txBody>
          <a:bodyPr wrap="square" rtlCol="0">
            <a:spAutoFit/>
          </a:bodyPr>
          <a:lstStyle/>
          <a:p>
            <a:r>
              <a:rPr lang="en-US" sz="1050" dirty="0" smtClean="0"/>
              <a:t>© Parks Associates</a:t>
            </a:r>
            <a:endParaRPr lang="en-US" sz="1050" dirty="0"/>
          </a:p>
        </p:txBody>
      </p:sp>
    </p:spTree>
    <p:custDataLst>
      <p:custData r:id="rId1"/>
    </p:custDataLst>
    <p:extLst>
      <p:ext uri="{BB962C8B-B14F-4D97-AF65-F5344CB8AC3E}">
        <p14:creationId xmlns:p14="http://schemas.microsoft.com/office/powerpoint/2010/main" val="3499084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Must-have Features of Independent Living System</a:t>
            </a:r>
            <a:endParaRPr lang="en-US" dirty="0"/>
          </a:p>
        </p:txBody>
      </p:sp>
      <p:sp>
        <p:nvSpPr>
          <p:cNvPr id="3" name="Slide Number Placeholder 2"/>
          <p:cNvSpPr>
            <a:spLocks noGrp="1"/>
          </p:cNvSpPr>
          <p:nvPr>
            <p:ph type="sldNum" sz="quarter" idx="10"/>
          </p:nvPr>
        </p:nvSpPr>
        <p:spPr/>
        <p:txBody>
          <a:bodyPr/>
          <a:lstStyle/>
          <a:p>
            <a:fld id="{D8D877B3-D348-4611-9BDB-C5374591D951}" type="slidenum">
              <a:rPr lang="en-US" smtClean="0"/>
              <a:pPr/>
              <a:t>6</a:t>
            </a:fld>
            <a:endParaRPr lang="en-US" dirty="0"/>
          </a:p>
        </p:txBody>
      </p:sp>
      <p:graphicFrame>
        <p:nvGraphicFramePr>
          <p:cNvPr id="6" name="Chart 5"/>
          <p:cNvGraphicFramePr/>
          <p:nvPr>
            <p:extLst/>
          </p:nvPr>
        </p:nvGraphicFramePr>
        <p:xfrm>
          <a:off x="4600575" y="1144453"/>
          <a:ext cx="7038975" cy="53794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F59EAF3-0E23-C74C-81EE-5A1E5F2EC27F}"/>
              </a:ext>
            </a:extLst>
          </p:cNvPr>
          <p:cNvSpPr txBox="1"/>
          <p:nvPr/>
        </p:nvSpPr>
        <p:spPr>
          <a:xfrm>
            <a:off x="854699" y="5069224"/>
            <a:ext cx="3374401" cy="784830"/>
          </a:xfrm>
          <a:prstGeom prst="rect">
            <a:avLst/>
          </a:prstGeom>
          <a:noFill/>
        </p:spPr>
        <p:txBody>
          <a:bodyPr wrap="square" lIns="0" rIns="0" rtlCol="0">
            <a:spAutoFit/>
          </a:bodyPr>
          <a:lstStyle/>
          <a:p>
            <a:pPr>
              <a:lnSpc>
                <a:spcPts val="1800"/>
              </a:lnSpc>
            </a:pPr>
            <a:r>
              <a:rPr lang="en-US" sz="1200" dirty="0" smtClean="0">
                <a:solidFill>
                  <a:schemeClr val="tx1">
                    <a:alpha val="70000"/>
                  </a:schemeClr>
                </a:solidFill>
                <a:latin typeface="Century Gothic" panose="020B0502020202020204" pitchFamily="34" charset="0"/>
              </a:rPr>
              <a:t>Safety, security, and peace of mind are critical components of seniors’ overall sense of wellbeing.</a:t>
            </a:r>
            <a:endParaRPr lang="en-US" sz="1200" dirty="0">
              <a:solidFill>
                <a:schemeClr val="tx1">
                  <a:alpha val="70000"/>
                </a:schemeClr>
              </a:solidFill>
              <a:latin typeface="Century Gothic" panose="020B0502020202020204" pitchFamily="34" charset="0"/>
            </a:endParaRPr>
          </a:p>
        </p:txBody>
      </p:sp>
      <p:sp>
        <p:nvSpPr>
          <p:cNvPr id="10" name="TextBox 9">
            <a:extLst>
              <a:ext uri="{FF2B5EF4-FFF2-40B4-BE49-F238E27FC236}">
                <a16:creationId xmlns:a16="http://schemas.microsoft.com/office/drawing/2014/main" id="{D7FDF17A-A2EC-6647-B805-9C81E1CA38EF}"/>
              </a:ext>
            </a:extLst>
          </p:cNvPr>
          <p:cNvSpPr txBox="1"/>
          <p:nvPr/>
        </p:nvSpPr>
        <p:spPr>
          <a:xfrm>
            <a:off x="854700" y="4580370"/>
            <a:ext cx="3072957" cy="307777"/>
          </a:xfrm>
          <a:prstGeom prst="rect">
            <a:avLst/>
          </a:prstGeom>
          <a:noFill/>
        </p:spPr>
        <p:txBody>
          <a:bodyPr wrap="none" lIns="0" rIns="0" rtlCol="0">
            <a:spAutoFit/>
          </a:bodyPr>
          <a:lstStyle/>
          <a:p>
            <a:r>
              <a:rPr lang="en-US" sz="1400" dirty="0" smtClean="0">
                <a:solidFill>
                  <a:srgbClr val="FF5A5A"/>
                </a:solidFill>
                <a:latin typeface="Century Gothic" panose="020B0502020202020204" pitchFamily="34" charset="0"/>
              </a:rPr>
              <a:t>Safety and security top value props</a:t>
            </a:r>
            <a:endParaRPr lang="en-US" sz="1400" dirty="0">
              <a:solidFill>
                <a:srgbClr val="FF5A5A"/>
              </a:solidFill>
              <a:latin typeface="Century Gothic" panose="020B0502020202020204" pitchFamily="34" charset="0"/>
            </a:endParaRPr>
          </a:p>
        </p:txBody>
      </p:sp>
      <p:sp>
        <p:nvSpPr>
          <p:cNvPr id="7" name="TextBox 6"/>
          <p:cNvSpPr txBox="1"/>
          <p:nvPr/>
        </p:nvSpPr>
        <p:spPr>
          <a:xfrm>
            <a:off x="10425890" y="5886995"/>
            <a:ext cx="1689464" cy="261610"/>
          </a:xfrm>
          <a:prstGeom prst="rect">
            <a:avLst/>
          </a:prstGeom>
          <a:noFill/>
        </p:spPr>
        <p:txBody>
          <a:bodyPr wrap="square" rtlCol="0">
            <a:spAutoFit/>
          </a:bodyPr>
          <a:lstStyle/>
          <a:p>
            <a:r>
              <a:rPr lang="en-US" sz="1050" dirty="0" smtClean="0"/>
              <a:t>© Parks Associates</a:t>
            </a:r>
            <a:endParaRPr lang="en-US" sz="1050" dirty="0"/>
          </a:p>
        </p:txBody>
      </p:sp>
    </p:spTree>
    <p:custDataLst>
      <p:custData r:id="rId1"/>
    </p:custDataLst>
    <p:extLst>
      <p:ext uri="{BB962C8B-B14F-4D97-AF65-F5344CB8AC3E}">
        <p14:creationId xmlns:p14="http://schemas.microsoft.com/office/powerpoint/2010/main" val="200067557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Emerging </a:t>
            </a:r>
            <a:r>
              <a:rPr lang="en-US" dirty="0"/>
              <a:t>H</a:t>
            </a:r>
            <a:r>
              <a:rPr lang="en-US" dirty="0" smtClean="0"/>
              <a:t>ealth: Smart Home </a:t>
            </a:r>
            <a:r>
              <a:rPr lang="en-US" dirty="0"/>
              <a:t>U</a:t>
            </a:r>
            <a:r>
              <a:rPr lang="en-US" dirty="0" smtClean="0"/>
              <a:t>se </a:t>
            </a:r>
            <a:r>
              <a:rPr lang="en-US" dirty="0"/>
              <a:t>C</a:t>
            </a:r>
            <a:r>
              <a:rPr lang="en-US" dirty="0" smtClean="0"/>
              <a:t>ases</a:t>
            </a:r>
            <a:endParaRPr lang="en-US" dirty="0"/>
          </a:p>
        </p:txBody>
      </p:sp>
      <p:sp>
        <p:nvSpPr>
          <p:cNvPr id="3" name="Slide Number Placeholder 2"/>
          <p:cNvSpPr>
            <a:spLocks noGrp="1"/>
          </p:cNvSpPr>
          <p:nvPr>
            <p:ph type="sldNum" sz="quarter" idx="10"/>
          </p:nvPr>
        </p:nvSpPr>
        <p:spPr/>
        <p:txBody>
          <a:bodyPr/>
          <a:lstStyle/>
          <a:p>
            <a:fld id="{D8D877B3-D348-4611-9BDB-C5374591D951}" type="slidenum">
              <a:rPr lang="en-US" smtClean="0"/>
              <a:pPr/>
              <a:t>7</a:t>
            </a:fld>
            <a:endParaRPr lang="en-US" dirty="0"/>
          </a:p>
        </p:txBody>
      </p:sp>
      <p:graphicFrame>
        <p:nvGraphicFramePr>
          <p:cNvPr id="6" name="Chart 5"/>
          <p:cNvGraphicFramePr/>
          <p:nvPr>
            <p:extLst/>
          </p:nvPr>
        </p:nvGraphicFramePr>
        <p:xfrm>
          <a:off x="4947140" y="1144453"/>
          <a:ext cx="6233586" cy="5379439"/>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a:extLst>
              <a:ext uri="{FF2B5EF4-FFF2-40B4-BE49-F238E27FC236}">
                <a16:creationId xmlns:a16="http://schemas.microsoft.com/office/drawing/2014/main" id="{7F59EAF3-0E23-C74C-81EE-5A1E5F2EC27F}"/>
              </a:ext>
            </a:extLst>
          </p:cNvPr>
          <p:cNvSpPr txBox="1"/>
          <p:nvPr/>
        </p:nvSpPr>
        <p:spPr>
          <a:xfrm>
            <a:off x="854699" y="5069224"/>
            <a:ext cx="3374401" cy="1015663"/>
          </a:xfrm>
          <a:prstGeom prst="rect">
            <a:avLst/>
          </a:prstGeom>
          <a:noFill/>
        </p:spPr>
        <p:txBody>
          <a:bodyPr wrap="square" lIns="0" rIns="0" rtlCol="0">
            <a:spAutoFit/>
          </a:bodyPr>
          <a:lstStyle/>
          <a:p>
            <a:pPr>
              <a:lnSpc>
                <a:spcPts val="1800"/>
              </a:lnSpc>
            </a:pPr>
            <a:r>
              <a:rPr lang="en-US" sz="1200" dirty="0">
                <a:solidFill>
                  <a:schemeClr val="tx1">
                    <a:alpha val="70000"/>
                  </a:schemeClr>
                </a:solidFill>
                <a:latin typeface="Century Gothic" panose="020B0502020202020204" pitchFamily="34" charset="0"/>
              </a:rPr>
              <a:t>Connected health devices working together with security systems or smart speakers to prompt emergency assistance is highly appealing to almost one-third of seniors. </a:t>
            </a:r>
          </a:p>
        </p:txBody>
      </p:sp>
      <p:sp>
        <p:nvSpPr>
          <p:cNvPr id="10" name="TextBox 9">
            <a:extLst>
              <a:ext uri="{FF2B5EF4-FFF2-40B4-BE49-F238E27FC236}">
                <a16:creationId xmlns:a16="http://schemas.microsoft.com/office/drawing/2014/main" id="{D7FDF17A-A2EC-6647-B805-9C81E1CA38EF}"/>
              </a:ext>
            </a:extLst>
          </p:cNvPr>
          <p:cNvSpPr txBox="1"/>
          <p:nvPr/>
        </p:nvSpPr>
        <p:spPr>
          <a:xfrm>
            <a:off x="854700" y="4580370"/>
            <a:ext cx="3072957" cy="307777"/>
          </a:xfrm>
          <a:prstGeom prst="rect">
            <a:avLst/>
          </a:prstGeom>
          <a:noFill/>
        </p:spPr>
        <p:txBody>
          <a:bodyPr wrap="none" lIns="0" rIns="0" rtlCol="0">
            <a:spAutoFit/>
          </a:bodyPr>
          <a:lstStyle/>
          <a:p>
            <a:r>
              <a:rPr lang="en-US" sz="1400" dirty="0" smtClean="0">
                <a:solidFill>
                  <a:srgbClr val="FF5A5A"/>
                </a:solidFill>
                <a:latin typeface="Century Gothic" panose="020B0502020202020204" pitchFamily="34" charset="0"/>
              </a:rPr>
              <a:t>Safety and security top value props</a:t>
            </a:r>
            <a:endParaRPr lang="en-US" sz="1400" dirty="0">
              <a:solidFill>
                <a:srgbClr val="FF5A5A"/>
              </a:solidFill>
              <a:latin typeface="Century Gothic" panose="020B0502020202020204" pitchFamily="34" charset="0"/>
            </a:endParaRPr>
          </a:p>
        </p:txBody>
      </p:sp>
      <p:sp>
        <p:nvSpPr>
          <p:cNvPr id="7" name="TextBox 6"/>
          <p:cNvSpPr txBox="1"/>
          <p:nvPr/>
        </p:nvSpPr>
        <p:spPr>
          <a:xfrm>
            <a:off x="10425890" y="5886995"/>
            <a:ext cx="1689464" cy="261610"/>
          </a:xfrm>
          <a:prstGeom prst="rect">
            <a:avLst/>
          </a:prstGeom>
          <a:noFill/>
        </p:spPr>
        <p:txBody>
          <a:bodyPr wrap="square" rtlCol="0">
            <a:spAutoFit/>
          </a:bodyPr>
          <a:lstStyle/>
          <a:p>
            <a:r>
              <a:rPr lang="en-US" sz="1050" dirty="0" smtClean="0"/>
              <a:t>© Parks Associates</a:t>
            </a:r>
            <a:endParaRPr lang="en-US" sz="1050" dirty="0"/>
          </a:p>
        </p:txBody>
      </p:sp>
    </p:spTree>
    <p:custDataLst>
      <p:custData r:id="rId1"/>
    </p:custDataLst>
    <p:extLst>
      <p:ext uri="{BB962C8B-B14F-4D97-AF65-F5344CB8AC3E}">
        <p14:creationId xmlns:p14="http://schemas.microsoft.com/office/powerpoint/2010/main" val="49421562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D8D877B3-D348-4611-9BDB-C5374591D951}" type="slidenum">
              <a:rPr lang="en-US" smtClean="0"/>
              <a:pPr/>
              <a:t>8</a:t>
            </a:fld>
            <a:endParaRPr lang="en-US" dirty="0"/>
          </a:p>
        </p:txBody>
      </p:sp>
      <p:sp>
        <p:nvSpPr>
          <p:cNvPr id="3" name="Title 2"/>
          <p:cNvSpPr>
            <a:spLocks noGrp="1"/>
          </p:cNvSpPr>
          <p:nvPr>
            <p:ph type="title"/>
          </p:nvPr>
        </p:nvSpPr>
        <p:spPr/>
        <p:txBody>
          <a:bodyPr/>
          <a:lstStyle/>
          <a:p>
            <a:r>
              <a:rPr lang="en-US" b="1" dirty="0" smtClean="0">
                <a:solidFill>
                  <a:schemeClr val="bg1"/>
                </a:solidFill>
              </a:rPr>
              <a:t>Questions</a:t>
            </a:r>
            <a:endParaRPr lang="en-US" b="1" dirty="0">
              <a:solidFill>
                <a:schemeClr val="bg1"/>
              </a:solidFill>
            </a:endParaRPr>
          </a:p>
        </p:txBody>
      </p:sp>
      <p:sp>
        <p:nvSpPr>
          <p:cNvPr id="4" name="Title 2"/>
          <p:cNvSpPr txBox="1">
            <a:spLocks/>
          </p:cNvSpPr>
          <p:nvPr/>
        </p:nvSpPr>
        <p:spPr>
          <a:xfrm>
            <a:off x="6788650" y="1392281"/>
            <a:ext cx="4187371" cy="1783443"/>
          </a:xfrm>
          <a:prstGeom prst="rect">
            <a:avLst/>
          </a:prstGeom>
          <a:effectLst/>
        </p:spPr>
        <p:txBody>
          <a:bodyPr vert="horz" wrap="square" lIns="0" tIns="0" rIns="0" bIns="0" rtlCol="0" anchor="ctr" anchorCtr="0">
            <a:noAutofit/>
          </a:bodyPr>
          <a:lstStyle>
            <a:lvl1pPr algn="l" defTabSz="914318" rtl="0" eaLnBrk="1" latinLnBrk="0" hangingPunct="1">
              <a:lnSpc>
                <a:spcPct val="100000"/>
              </a:lnSpc>
              <a:spcBef>
                <a:spcPct val="0"/>
              </a:spcBef>
              <a:buNone/>
              <a:defRPr sz="3600" b="0" i="1" kern="1200" spc="0" baseline="0">
                <a:solidFill>
                  <a:srgbClr val="1E22AA"/>
                </a:solidFill>
                <a:latin typeface="Prometo Medium" panose="020B0704030203060203" pitchFamily="34" charset="0"/>
                <a:ea typeface="+mj-ea"/>
                <a:cs typeface="+mj-cs"/>
              </a:defRPr>
            </a:lvl1pPr>
          </a:lstStyle>
          <a:p>
            <a:endParaRPr lang="en-US" sz="4000" b="1" dirty="0">
              <a:solidFill>
                <a:schemeClr val="tx1"/>
              </a:solidFill>
            </a:endParaRPr>
          </a:p>
        </p:txBody>
      </p:sp>
      <p:sp>
        <p:nvSpPr>
          <p:cNvPr id="5" name="TextBox 4"/>
          <p:cNvSpPr txBox="1"/>
          <p:nvPr/>
        </p:nvSpPr>
        <p:spPr>
          <a:xfrm>
            <a:off x="6100348" y="3040878"/>
            <a:ext cx="5260167" cy="646331"/>
          </a:xfrm>
          <a:prstGeom prst="rect">
            <a:avLst/>
          </a:prstGeom>
          <a:noFill/>
        </p:spPr>
        <p:txBody>
          <a:bodyPr wrap="square" rtlCol="0">
            <a:spAutoFit/>
          </a:bodyPr>
          <a:lstStyle/>
          <a:p>
            <a:pPr>
              <a:lnSpc>
                <a:spcPct val="150000"/>
              </a:lnSpc>
            </a:pPr>
            <a:r>
              <a:rPr lang="en-US" sz="2400" b="1" dirty="0" smtClean="0">
                <a:solidFill>
                  <a:schemeClr val="accent2"/>
                </a:solidFill>
                <a:latin typeface="Prometo Medium" panose="020B0604020202020204" charset="0"/>
              </a:rPr>
              <a:t>Jennifer Kent</a:t>
            </a:r>
            <a:endParaRPr lang="en-US" sz="2400" b="1" dirty="0">
              <a:solidFill>
                <a:schemeClr val="accent2"/>
              </a:solidFill>
              <a:latin typeface="Prometo Medium" panose="020B0604020202020204" charset="0"/>
            </a:endParaRPr>
          </a:p>
        </p:txBody>
      </p:sp>
      <p:sp>
        <p:nvSpPr>
          <p:cNvPr id="7" name="Rectangle 6"/>
          <p:cNvSpPr/>
          <p:nvPr/>
        </p:nvSpPr>
        <p:spPr>
          <a:xfrm>
            <a:off x="6100349" y="3626244"/>
            <a:ext cx="5260168" cy="369332"/>
          </a:xfrm>
          <a:prstGeom prst="rect">
            <a:avLst/>
          </a:prstGeom>
        </p:spPr>
        <p:txBody>
          <a:bodyPr wrap="square">
            <a:spAutoFit/>
          </a:bodyPr>
          <a:lstStyle/>
          <a:p>
            <a:r>
              <a:rPr lang="en-US" i="1" dirty="0" smtClean="0">
                <a:solidFill>
                  <a:schemeClr val="accent1"/>
                </a:solidFill>
              </a:rPr>
              <a:t>Senior Director</a:t>
            </a:r>
            <a:endParaRPr lang="en-US" i="1" dirty="0">
              <a:solidFill>
                <a:schemeClr val="accent1"/>
              </a:solidFill>
            </a:endParaRPr>
          </a:p>
        </p:txBody>
      </p:sp>
      <p:sp>
        <p:nvSpPr>
          <p:cNvPr id="11" name="Rectangle 10"/>
          <p:cNvSpPr/>
          <p:nvPr/>
        </p:nvSpPr>
        <p:spPr>
          <a:xfrm>
            <a:off x="6100348" y="3988189"/>
            <a:ext cx="4875673" cy="369332"/>
          </a:xfrm>
          <a:prstGeom prst="rect">
            <a:avLst/>
          </a:prstGeom>
        </p:spPr>
        <p:txBody>
          <a:bodyPr wrap="square">
            <a:spAutoFit/>
          </a:bodyPr>
          <a:lstStyle/>
          <a:p>
            <a:r>
              <a:rPr lang="en-US" i="1" dirty="0" smtClean="0">
                <a:solidFill>
                  <a:schemeClr val="accent1"/>
                </a:solidFill>
              </a:rPr>
              <a:t>Parks Associates</a:t>
            </a:r>
            <a:endParaRPr lang="en-US" i="1" dirty="0">
              <a:solidFill>
                <a:schemeClr val="accent1"/>
              </a:solidFill>
            </a:endParaRPr>
          </a:p>
        </p:txBody>
      </p:sp>
      <p:sp>
        <p:nvSpPr>
          <p:cNvPr id="12" name="Rectangle 11"/>
          <p:cNvSpPr/>
          <p:nvPr/>
        </p:nvSpPr>
        <p:spPr>
          <a:xfrm>
            <a:off x="6100348" y="4364908"/>
            <a:ext cx="4875673" cy="338554"/>
          </a:xfrm>
          <a:prstGeom prst="rect">
            <a:avLst/>
          </a:prstGeom>
        </p:spPr>
        <p:txBody>
          <a:bodyPr wrap="square">
            <a:spAutoFit/>
          </a:bodyPr>
          <a:lstStyle/>
          <a:p>
            <a:r>
              <a:rPr lang="en-US" sz="1600" i="1" dirty="0" smtClean="0">
                <a:solidFill>
                  <a:schemeClr val="accent1"/>
                </a:solidFill>
              </a:rPr>
              <a:t>@</a:t>
            </a:r>
            <a:r>
              <a:rPr lang="en-US" sz="1600" i="1" dirty="0" err="1" smtClean="0">
                <a:solidFill>
                  <a:schemeClr val="accent1"/>
                </a:solidFill>
              </a:rPr>
              <a:t>JenniferMKent</a:t>
            </a:r>
            <a:endParaRPr lang="en-US" sz="1600" i="1" dirty="0" smtClean="0">
              <a:solidFill>
                <a:schemeClr val="accent1"/>
              </a:solidFill>
            </a:endParaRPr>
          </a:p>
        </p:txBody>
      </p:sp>
    </p:spTree>
    <p:custDataLst>
      <p:custData r:id="rId1"/>
    </p:custDataLst>
    <p:extLst>
      <p:ext uri="{BB962C8B-B14F-4D97-AF65-F5344CB8AC3E}">
        <p14:creationId xmlns:p14="http://schemas.microsoft.com/office/powerpoint/2010/main" val="388018571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Shape 93"/>
          <p:cNvSpPr txBox="1">
            <a:spLocks noGrp="1"/>
          </p:cNvSpPr>
          <p:nvPr>
            <p:ph type="body" idx="1"/>
          </p:nvPr>
        </p:nvSpPr>
        <p:spPr>
          <a:xfrm>
            <a:off x="152400" y="1470529"/>
            <a:ext cx="11726333" cy="3819023"/>
          </a:xfrm>
          <a:prstGeom prst="rect">
            <a:avLst/>
          </a:prstGeom>
          <a:noFill/>
          <a:ln>
            <a:noFill/>
          </a:ln>
        </p:spPr>
        <p:txBody>
          <a:bodyPr lIns="121900" tIns="60933" rIns="121900" bIns="60933" anchor="t" anchorCtr="0">
            <a:noAutofit/>
          </a:bodyPr>
          <a:lstStyle/>
          <a:p>
            <a:pPr lvl="0" algn="ctr">
              <a:buSzPct val="25000"/>
            </a:pPr>
            <a:r>
              <a:rPr lang="en-US" sz="4800" dirty="0"/>
              <a:t>Engaging the community in a discussion about home based sensors and aging in place</a:t>
            </a:r>
          </a:p>
          <a:p>
            <a:pPr algn="ctr">
              <a:lnSpc>
                <a:spcPts val="2667"/>
              </a:lnSpc>
              <a:spcBef>
                <a:spcPts val="800"/>
              </a:spcBef>
              <a:buSzPct val="25000"/>
            </a:pPr>
            <a:endParaRPr lang="en-US" sz="3200" dirty="0"/>
          </a:p>
          <a:p>
            <a:pPr algn="ctr">
              <a:lnSpc>
                <a:spcPts val="2667"/>
              </a:lnSpc>
              <a:spcBef>
                <a:spcPts val="800"/>
              </a:spcBef>
              <a:buSzPct val="25000"/>
            </a:pPr>
            <a:r>
              <a:rPr lang="en-US" sz="3200" dirty="0"/>
              <a:t>Elinor Schoenfeld, PhD</a:t>
            </a:r>
          </a:p>
          <a:p>
            <a:pPr algn="ctr">
              <a:lnSpc>
                <a:spcPct val="100000"/>
              </a:lnSpc>
              <a:buSzPct val="25000"/>
            </a:pPr>
            <a:r>
              <a:rPr lang="en-US" sz="2667" b="0" i="1" dirty="0"/>
              <a:t>Research Professor</a:t>
            </a:r>
          </a:p>
          <a:p>
            <a:pPr algn="ctr">
              <a:lnSpc>
                <a:spcPct val="100000"/>
              </a:lnSpc>
              <a:buSzPct val="25000"/>
            </a:pPr>
            <a:r>
              <a:rPr lang="en-US" sz="2667" b="0" i="1" dirty="0"/>
              <a:t>School of Medicine</a:t>
            </a:r>
          </a:p>
          <a:p>
            <a:pPr algn="ctr">
              <a:lnSpc>
                <a:spcPct val="100000"/>
              </a:lnSpc>
              <a:buSzPct val="25000"/>
            </a:pPr>
            <a:r>
              <a:rPr lang="en-US" sz="2667" b="0" i="1" dirty="0"/>
              <a:t>Department of Family, Population &amp; Preventive Medicine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09679" y="6045200"/>
            <a:ext cx="4811776" cy="812800"/>
          </a:xfrm>
          <a:prstGeom prst="rect">
            <a:avLst/>
          </a:prstGeom>
        </p:spPr>
      </p:pic>
    </p:spTree>
    <p:extLst>
      <p:ext uri="{BB962C8B-B14F-4D97-AF65-F5344CB8AC3E}">
        <p14:creationId xmlns:p14="http://schemas.microsoft.com/office/powerpoint/2010/main" val="3475148483"/>
      </p:ext>
    </p:extLst>
  </p:cSld>
  <p:clrMapOvr>
    <a:masterClrMapping/>
  </p:clrMapOvr>
  <p:timing>
    <p:tnLst>
      <p:par>
        <p:cTn id="1" dur="indefinite" restart="never" nodeType="tmRoot"/>
      </p:par>
    </p:tnLst>
  </p:timing>
</p:sld>
</file>

<file path=ppt/theme/theme1.xml><?xml version="1.0" encoding="utf-8"?>
<a:theme xmlns:a="http://schemas.openxmlformats.org/drawingml/2006/main" name="Ravi Powerpoint Template">
  <a:themeElements>
    <a:clrScheme name="Custom 1">
      <a:dk1>
        <a:srgbClr val="000000"/>
      </a:dk1>
      <a:lt1>
        <a:srgbClr val="FFFFFF"/>
      </a:lt1>
      <a:dk2>
        <a:srgbClr val="777777"/>
      </a:dk2>
      <a:lt2>
        <a:srgbClr val="FEFCFF"/>
      </a:lt2>
      <a:accent1>
        <a:srgbClr val="1E22AA"/>
      </a:accent1>
      <a:accent2>
        <a:srgbClr val="55C1E9"/>
      </a:accent2>
      <a:accent3>
        <a:srgbClr val="FF5959"/>
      </a:accent3>
      <a:accent4>
        <a:srgbClr val="3CD5AF"/>
      </a:accent4>
      <a:accent5>
        <a:srgbClr val="FFC72C"/>
      </a:accent5>
      <a:accent6>
        <a:srgbClr val="D064CE"/>
      </a:accent6>
      <a:hlink>
        <a:srgbClr val="5352F5"/>
      </a:hlink>
      <a:folHlink>
        <a:srgbClr val="BFBFBF"/>
      </a:folHlink>
    </a:clrScheme>
    <a:fontScheme name="Century Gothic">
      <a:majorFont>
        <a:latin typeface="Century Gothic" panose="020F030202020403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F03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HIMSS_Powerpoint" id="{02F49452-A24F-E947-B927-5A8A0C6DACE2}" vid="{22F9A577-ABF8-6944-901B-C9DA339A83D1}"/>
    </a:ext>
  </a:extLst>
</a:theme>
</file>

<file path=ppt/theme/theme2.xml><?xml version="1.0" encoding="utf-8"?>
<a:theme xmlns:a="http://schemas.openxmlformats.org/drawingml/2006/main" name="Stony Brook University">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SlideCustomerData xmlns:xsi="http://www.w3.org/2001/XMLSchema-instance" xmlns:xsd="http://www.w3.org/2001/XMLSchema">
  <IsGroupedWithPreviues>false</IsGroupedWithPreviues>
  <IteratorID xsi:nil="true"/>
</SlideCustomerData>
</file>

<file path=customXml/item10.xml><?xml version="1.0" encoding="utf-8"?>
<SlideCustomerData xmlns:xsi="http://www.w3.org/2001/XMLSchema-instance" xmlns:xsd="http://www.w3.org/2001/XMLSchema">
  <IsGroupedWithPreviues>false</IsGroupedWithPreviues>
  <IteratorID xsi:nil="true"/>
</SlideCustomerData>
</file>

<file path=customXml/item11.xml><?xml version="1.0" encoding="utf-8"?>
<SlideCustomerData xmlns:xsi="http://www.w3.org/2001/XMLSchema-instance" xmlns:xsd="http://www.w3.org/2001/XMLSchema">
  <IsGroupedWithPreviues>false</IsGroupedWithPreviues>
  <IteratorID xsi:nil="true"/>
</SlideCustomerData>
</file>

<file path=customXml/item12.xml><?xml version="1.0" encoding="utf-8"?>
<SlideCustomerData xmlns:xsi="http://www.w3.org/2001/XMLSchema-instance" xmlns:xsd="http://www.w3.org/2001/XMLSchema">
  <IsGroupedWithPreviues>false</IsGroupedWithPreviues>
  <IteratorID xsi:nil="true"/>
</SlideCustomerData>
</file>

<file path=customXml/item13.xml><?xml version="1.0" encoding="utf-8"?>
<SlideCustomerData xmlns:xsi="http://www.w3.org/2001/XMLSchema-instance" xmlns:xsd="http://www.w3.org/2001/XMLSchema">
  <IsGroupedWithPreviues>false</IsGroupedWithPreviues>
  <IteratorID xsi:nil="true"/>
</SlideCustomerData>
</file>

<file path=customXml/item14.xml><?xml version="1.0" encoding="utf-8"?>
<SlideCustomerData xmlns:xsi="http://www.w3.org/2001/XMLSchema-instance" xmlns:xsd="http://www.w3.org/2001/XMLSchema">
  <IsGroupedWithPreviues>false</IsGroupedWithPreviues>
  <IteratorID xsi:nil="true"/>
</SlideCustomerData>
</file>

<file path=customXml/item15.xml><?xml version="1.0" encoding="utf-8"?>
<SlideCustomerData xmlns:xsi="http://www.w3.org/2001/XMLSchema-instance" xmlns:xsd="http://www.w3.org/2001/XMLSchema">
  <IsGroupedWithPreviues>false</IsGroupedWithPreviues>
  <IteratorID xsi:nil="true"/>
</SlideCustomerData>
</file>

<file path=customXml/item16.xml><?xml version="1.0" encoding="utf-8"?>
<SlideCustomerData xmlns:xsi="http://www.w3.org/2001/XMLSchema-instance" xmlns:xsd="http://www.w3.org/2001/XMLSchema">
  <IsGroupedWithPreviues>false</IsGroupedWithPreviues>
  <IteratorID xsi:nil="true"/>
</SlideCustomerData>
</file>

<file path=customXml/item17.xml><?xml version="1.0" encoding="utf-8"?>
<SlideCustomerData xmlns:xsi="http://www.w3.org/2001/XMLSchema-instance" xmlns:xsd="http://www.w3.org/2001/XMLSchema">
  <IsGroupedWithPreviues>false</IsGroupedWithPreviues>
  <IteratorID xsi:nil="true"/>
</SlideCustomerData>
</file>

<file path=customXml/item2.xml><?xml version="1.0" encoding="utf-8"?>
<SlideCustomerData xmlns:xsi="http://www.w3.org/2001/XMLSchema-instance" xmlns:xsd="http://www.w3.org/2001/XMLSchema">
  <IsGroupedWithPreviues>false</IsGroupedWithPreviues>
  <IteratorID xsi:nil="true"/>
</SlideCustomerData>
</file>

<file path=customXml/item3.xml><?xml version="1.0" encoding="utf-8"?>
<SlideCustomerData xmlns:xsi="http://www.w3.org/2001/XMLSchema-instance" xmlns:xsd="http://www.w3.org/2001/XMLSchema">
  <IsGroupedWithPreviues>false</IsGroupedWithPreviues>
  <IteratorID xsi:nil="true"/>
</SlideCustomerData>
</file>

<file path=customXml/item4.xml><?xml version="1.0" encoding="utf-8"?>
<SlideCustomerData xmlns:xsi="http://www.w3.org/2001/XMLSchema-instance" xmlns:xsd="http://www.w3.org/2001/XMLSchema">
  <IsGroupedWithPreviues>false</IsGroupedWithPreviues>
  <IteratorID xsi:nil="true"/>
</SlideCustomerData>
</file>

<file path=customXml/item5.xml><?xml version="1.0" encoding="utf-8"?>
<SlideCustomerData xmlns:xsi="http://www.w3.org/2001/XMLSchema-instance" xmlns:xsd="http://www.w3.org/2001/XMLSchema">
  <IsGroupedWithPreviues>false</IsGroupedWithPreviues>
  <IteratorID xsi:nil="true"/>
</SlideCustomerData>
</file>

<file path=customXml/item6.xml><?xml version="1.0" encoding="utf-8"?>
<PresentationCustomerData xmlns:xsi="http://www.w3.org/2001/XMLSchema-instance" xmlns:xsd="http://www.w3.org/2001/XMLSchema">
  <ClientID xsi:nil="true"/>
  <ProjectID xsi:nil="true"/>
  <PresentationID xsi:nil="true"/>
  <DatasetID xsi:nil="true"/>
  <NeedChangeDatasource>false</NeedChangeDatasource>
  <IsTemplate>false</IsTemplate>
  <VariableMappings/>
  <VirtualVariables/>
</PresentationCustomerData>
</file>

<file path=customXml/item7.xml><?xml version="1.0" encoding="utf-8"?>
<SlideCustomerData xmlns:xsi="http://www.w3.org/2001/XMLSchema-instance" xmlns:xsd="http://www.w3.org/2001/XMLSchema">
  <IsGroupedWithPreviues>false</IsGroupedWithPreviues>
  <IteratorID xsi:nil="true"/>
</SlideCustomerData>
</file>

<file path=customXml/item8.xml><?xml version="1.0" encoding="utf-8"?>
<SlideCustomerData xmlns:xsi="http://www.w3.org/2001/XMLSchema-instance" xmlns:xsd="http://www.w3.org/2001/XMLSchema">
  <IsGroupedWithPreviues>false</IsGroupedWithPreviues>
  <IteratorID xsi:nil="true"/>
</SlideCustomerData>
</file>

<file path=customXml/item9.xml><?xml version="1.0" encoding="utf-8"?>
<SlideCustomerData xmlns:xsi="http://www.w3.org/2001/XMLSchema-instance" xmlns:xsd="http://www.w3.org/2001/XMLSchema">
  <IsGroupedWithPreviues>false</IsGroupedWithPreviues>
  <IteratorID xsi:nil="true"/>
</SlideCustomerData>
</file>

<file path=customXml/itemProps1.xml><?xml version="1.0" encoding="utf-8"?>
<ds:datastoreItem xmlns:ds="http://schemas.openxmlformats.org/officeDocument/2006/customXml" ds:itemID="{F9649DD5-894C-41D4-8470-644223C460CB}">
  <ds:schemaRefs>
    <ds:schemaRef ds:uri="http://www.w3.org/2001/XMLSchema"/>
  </ds:schemaRefs>
</ds:datastoreItem>
</file>

<file path=customXml/itemProps10.xml><?xml version="1.0" encoding="utf-8"?>
<ds:datastoreItem xmlns:ds="http://schemas.openxmlformats.org/officeDocument/2006/customXml" ds:itemID="{6CA3DD9A-024F-49A5-88F5-5FF6BF3673D1}">
  <ds:schemaRefs>
    <ds:schemaRef ds:uri="http://www.w3.org/2001/XMLSchema"/>
  </ds:schemaRefs>
</ds:datastoreItem>
</file>

<file path=customXml/itemProps11.xml><?xml version="1.0" encoding="utf-8"?>
<ds:datastoreItem xmlns:ds="http://schemas.openxmlformats.org/officeDocument/2006/customXml" ds:itemID="{1B046AE5-D7D9-4BAF-AEB8-693559C5F904}">
  <ds:schemaRefs>
    <ds:schemaRef ds:uri="http://www.w3.org/2001/XMLSchema"/>
  </ds:schemaRefs>
</ds:datastoreItem>
</file>

<file path=customXml/itemProps12.xml><?xml version="1.0" encoding="utf-8"?>
<ds:datastoreItem xmlns:ds="http://schemas.openxmlformats.org/officeDocument/2006/customXml" ds:itemID="{670C1328-0816-4924-84CE-404DFA9417FD}">
  <ds:schemaRefs>
    <ds:schemaRef ds:uri="http://www.w3.org/2001/XMLSchema"/>
  </ds:schemaRefs>
</ds:datastoreItem>
</file>

<file path=customXml/itemProps13.xml><?xml version="1.0" encoding="utf-8"?>
<ds:datastoreItem xmlns:ds="http://schemas.openxmlformats.org/officeDocument/2006/customXml" ds:itemID="{5D1BEFEB-FF5D-42CF-B68A-D5BDBD4DCEA2}">
  <ds:schemaRefs>
    <ds:schemaRef ds:uri="http://www.w3.org/2001/XMLSchema"/>
  </ds:schemaRefs>
</ds:datastoreItem>
</file>

<file path=customXml/itemProps14.xml><?xml version="1.0" encoding="utf-8"?>
<ds:datastoreItem xmlns:ds="http://schemas.openxmlformats.org/officeDocument/2006/customXml" ds:itemID="{6B98F4FF-E2DF-4BE1-8F4F-05076A65EEBE}">
  <ds:schemaRefs>
    <ds:schemaRef ds:uri="http://www.w3.org/2001/XMLSchema"/>
  </ds:schemaRefs>
</ds:datastoreItem>
</file>

<file path=customXml/itemProps15.xml><?xml version="1.0" encoding="utf-8"?>
<ds:datastoreItem xmlns:ds="http://schemas.openxmlformats.org/officeDocument/2006/customXml" ds:itemID="{9356AE7D-8466-4EBC-9EC9-28C35ED7FAB2}">
  <ds:schemaRefs>
    <ds:schemaRef ds:uri="http://www.w3.org/2001/XMLSchema"/>
  </ds:schemaRefs>
</ds:datastoreItem>
</file>

<file path=customXml/itemProps16.xml><?xml version="1.0" encoding="utf-8"?>
<ds:datastoreItem xmlns:ds="http://schemas.openxmlformats.org/officeDocument/2006/customXml" ds:itemID="{EDF9BD50-B5F7-4404-ACF0-761822C203FE}">
  <ds:schemaRefs>
    <ds:schemaRef ds:uri="http://www.w3.org/2001/XMLSchema"/>
  </ds:schemaRefs>
</ds:datastoreItem>
</file>

<file path=customXml/itemProps17.xml><?xml version="1.0" encoding="utf-8"?>
<ds:datastoreItem xmlns:ds="http://schemas.openxmlformats.org/officeDocument/2006/customXml" ds:itemID="{87BECC71-C04D-4158-B2F2-8B35C6524445}">
  <ds:schemaRefs>
    <ds:schemaRef ds:uri="http://www.w3.org/2001/XMLSchema"/>
  </ds:schemaRefs>
</ds:datastoreItem>
</file>

<file path=customXml/itemProps2.xml><?xml version="1.0" encoding="utf-8"?>
<ds:datastoreItem xmlns:ds="http://schemas.openxmlformats.org/officeDocument/2006/customXml" ds:itemID="{59134C3E-1FA8-4475-A72D-F7D9EAD363EE}">
  <ds:schemaRefs>
    <ds:schemaRef ds:uri="http://www.w3.org/2001/XMLSchema"/>
  </ds:schemaRefs>
</ds:datastoreItem>
</file>

<file path=customXml/itemProps3.xml><?xml version="1.0" encoding="utf-8"?>
<ds:datastoreItem xmlns:ds="http://schemas.openxmlformats.org/officeDocument/2006/customXml" ds:itemID="{CA750ACE-D929-4260-8754-9238F478D047}">
  <ds:schemaRefs>
    <ds:schemaRef ds:uri="http://www.w3.org/2001/XMLSchema"/>
  </ds:schemaRefs>
</ds:datastoreItem>
</file>

<file path=customXml/itemProps4.xml><?xml version="1.0" encoding="utf-8"?>
<ds:datastoreItem xmlns:ds="http://schemas.openxmlformats.org/officeDocument/2006/customXml" ds:itemID="{ED4913B4-F45D-445E-B506-076E3D450F03}">
  <ds:schemaRefs>
    <ds:schemaRef ds:uri="http://www.w3.org/2001/XMLSchema"/>
  </ds:schemaRefs>
</ds:datastoreItem>
</file>

<file path=customXml/itemProps5.xml><?xml version="1.0" encoding="utf-8"?>
<ds:datastoreItem xmlns:ds="http://schemas.openxmlformats.org/officeDocument/2006/customXml" ds:itemID="{5851A7E8-4F39-42EA-8C42-181C428ACE92}">
  <ds:schemaRefs>
    <ds:schemaRef ds:uri="http://www.w3.org/2001/XMLSchema"/>
  </ds:schemaRefs>
</ds:datastoreItem>
</file>

<file path=customXml/itemProps6.xml><?xml version="1.0" encoding="utf-8"?>
<ds:datastoreItem xmlns:ds="http://schemas.openxmlformats.org/officeDocument/2006/customXml" ds:itemID="{07199559-03EB-4168-9165-4D6E6833851A}">
  <ds:schemaRefs>
    <ds:schemaRef ds:uri="http://www.w3.org/2001/XMLSchema"/>
  </ds:schemaRefs>
</ds:datastoreItem>
</file>

<file path=customXml/itemProps7.xml><?xml version="1.0" encoding="utf-8"?>
<ds:datastoreItem xmlns:ds="http://schemas.openxmlformats.org/officeDocument/2006/customXml" ds:itemID="{A9AC1340-318F-48FB-865E-97F191F473F0}">
  <ds:schemaRefs>
    <ds:schemaRef ds:uri="http://www.w3.org/2001/XMLSchema"/>
  </ds:schemaRefs>
</ds:datastoreItem>
</file>

<file path=customXml/itemProps8.xml><?xml version="1.0" encoding="utf-8"?>
<ds:datastoreItem xmlns:ds="http://schemas.openxmlformats.org/officeDocument/2006/customXml" ds:itemID="{B3E53CD6-5F03-4916-B824-75F28B89B386}">
  <ds:schemaRefs>
    <ds:schemaRef ds:uri="http://www.w3.org/2001/XMLSchema"/>
  </ds:schemaRefs>
</ds:datastoreItem>
</file>

<file path=customXml/itemProps9.xml><?xml version="1.0" encoding="utf-8"?>
<ds:datastoreItem xmlns:ds="http://schemas.openxmlformats.org/officeDocument/2006/customXml" ds:itemID="{94F06000-4806-40C5-BC5B-C691B95CD2C5}">
  <ds:schemaRef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
  <TotalTime>5271</TotalTime>
  <Words>2225</Words>
  <Application>Microsoft Office PowerPoint</Application>
  <PresentationFormat>Widescreen</PresentationFormat>
  <Paragraphs>270</Paragraphs>
  <Slides>29</Slides>
  <Notes>8</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29</vt:i4>
      </vt:variant>
    </vt:vector>
  </HeadingPairs>
  <TitlesOfParts>
    <vt:vector size="39" baseType="lpstr">
      <vt:lpstr>Arial</vt:lpstr>
      <vt:lpstr>Calibri</vt:lpstr>
      <vt:lpstr>Century Gothic</vt:lpstr>
      <vt:lpstr>HP Simplified Light</vt:lpstr>
      <vt:lpstr>Prometo Medium</vt:lpstr>
      <vt:lpstr>Sentinel SSm A</vt:lpstr>
      <vt:lpstr>Symbol</vt:lpstr>
      <vt:lpstr>Times New Roman</vt:lpstr>
      <vt:lpstr>Ravi Powerpoint Template</vt:lpstr>
      <vt:lpstr>Stony Brook University</vt:lpstr>
      <vt:lpstr>PowerPoint Presentation</vt:lpstr>
      <vt:lpstr>PowerPoint Presentation</vt:lpstr>
      <vt:lpstr>PowerPoint Presentation</vt:lpstr>
      <vt:lpstr>Adoption of Connected Health and Wellness Devices</vt:lpstr>
      <vt:lpstr>Appeal of Telehealth Services </vt:lpstr>
      <vt:lpstr>Must-have Features of Independent Living System</vt:lpstr>
      <vt:lpstr>Emerging Health: Smart Home Use Cases</vt:lpstr>
      <vt:lpstr>Questions</vt:lpstr>
      <vt:lpstr>PowerPoint Presentation</vt:lpstr>
      <vt:lpstr>Our Project Goals</vt:lpstr>
      <vt:lpstr>Obtaining stakeholder insights</vt:lpstr>
      <vt:lpstr>Discussion session data collection methods</vt:lpstr>
      <vt:lpstr>Participant demographics (N=57)</vt:lpstr>
      <vt:lpstr>What we learned - Older adults aging challenges</vt:lpstr>
      <vt:lpstr>Participant concerns/questions about home monitoring</vt:lpstr>
      <vt:lpstr>Caregiver concerns caring for an older adult</vt:lpstr>
      <vt:lpstr>Summary of what we learned</vt:lpstr>
      <vt:lpstr>Collaborators</vt:lpstr>
      <vt:lpstr>PowerPoint Presentation</vt:lpstr>
      <vt:lpstr>PowerPoint Presentation</vt:lpstr>
      <vt:lpstr>What are users asking for…</vt:lpstr>
      <vt:lpstr>PowerPoint Presentation</vt:lpstr>
      <vt:lpstr>PowerPoint Presentation</vt:lpstr>
      <vt:lpstr>PowerPoint Presentation</vt:lpstr>
      <vt:lpstr>Contact  Information:</vt:lpstr>
      <vt:lpstr>Questions</vt:lpstr>
      <vt:lpstr>PowerPoint Presentation</vt:lpstr>
      <vt:lpstr>Invitation: HIMSS20 Pre-Conference  Aging &amp; Tech Forum: Addressing the Silver Tsunami</vt:lpstr>
      <vt:lpstr>Thank You!</vt:lpstr>
    </vt:vector>
  </TitlesOfParts>
  <Company>HIMSS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Villano, Chris</dc:creator>
  <cp:lastModifiedBy>Sheridan, Mary</cp:lastModifiedBy>
  <cp:revision>134</cp:revision>
  <dcterms:created xsi:type="dcterms:W3CDTF">2019-10-16T19:16:43Z</dcterms:created>
  <dcterms:modified xsi:type="dcterms:W3CDTF">2020-09-22T18:47:33Z</dcterms:modified>
</cp:coreProperties>
</file>